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30" r:id="rId1"/>
  </p:sldMasterIdLst>
  <p:notesMasterIdLst>
    <p:notesMasterId r:id="rId93"/>
  </p:notesMasterIdLst>
  <p:sldIdLst>
    <p:sldId id="256" r:id="rId2"/>
    <p:sldId id="267" r:id="rId3"/>
    <p:sldId id="257" r:id="rId4"/>
    <p:sldId id="265" r:id="rId5"/>
    <p:sldId id="268" r:id="rId6"/>
    <p:sldId id="269" r:id="rId7"/>
    <p:sldId id="264" r:id="rId8"/>
    <p:sldId id="270" r:id="rId9"/>
    <p:sldId id="271" r:id="rId10"/>
    <p:sldId id="280" r:id="rId11"/>
    <p:sldId id="272" r:id="rId12"/>
    <p:sldId id="281" r:id="rId13"/>
    <p:sldId id="275" r:id="rId14"/>
    <p:sldId id="282" r:id="rId15"/>
    <p:sldId id="273" r:id="rId16"/>
    <p:sldId id="278" r:id="rId17"/>
    <p:sldId id="276" r:id="rId18"/>
    <p:sldId id="277" r:id="rId19"/>
    <p:sldId id="279" r:id="rId20"/>
    <p:sldId id="274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4" r:id="rId32"/>
    <p:sldId id="293" r:id="rId33"/>
    <p:sldId id="325" r:id="rId34"/>
    <p:sldId id="334" r:id="rId35"/>
    <p:sldId id="266" r:id="rId36"/>
    <p:sldId id="262" r:id="rId37"/>
    <p:sldId id="263" r:id="rId38"/>
    <p:sldId id="295" r:id="rId39"/>
    <p:sldId id="296" r:id="rId40"/>
    <p:sldId id="297" r:id="rId41"/>
    <p:sldId id="300" r:id="rId42"/>
    <p:sldId id="298" r:id="rId43"/>
    <p:sldId id="299" r:id="rId44"/>
    <p:sldId id="301" r:id="rId45"/>
    <p:sldId id="302" r:id="rId46"/>
    <p:sldId id="304" r:id="rId47"/>
    <p:sldId id="303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35" r:id="rId56"/>
    <p:sldId id="314" r:id="rId57"/>
    <p:sldId id="315" r:id="rId58"/>
    <p:sldId id="316" r:id="rId59"/>
    <p:sldId id="313" r:id="rId60"/>
    <p:sldId id="318" r:id="rId61"/>
    <p:sldId id="319" r:id="rId62"/>
    <p:sldId id="317" r:id="rId63"/>
    <p:sldId id="320" r:id="rId64"/>
    <p:sldId id="321" r:id="rId65"/>
    <p:sldId id="322" r:id="rId66"/>
    <p:sldId id="323" r:id="rId67"/>
    <p:sldId id="324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7" r:id="rId77"/>
    <p:sldId id="338" r:id="rId78"/>
    <p:sldId id="339" r:id="rId79"/>
    <p:sldId id="343" r:id="rId80"/>
    <p:sldId id="345" r:id="rId81"/>
    <p:sldId id="346" r:id="rId82"/>
    <p:sldId id="347" r:id="rId83"/>
    <p:sldId id="348" r:id="rId84"/>
    <p:sldId id="352" r:id="rId85"/>
    <p:sldId id="349" r:id="rId86"/>
    <p:sldId id="351" r:id="rId87"/>
    <p:sldId id="350" r:id="rId88"/>
    <p:sldId id="342" r:id="rId89"/>
    <p:sldId id="340" r:id="rId90"/>
    <p:sldId id="341" r:id="rId91"/>
    <p:sldId id="353" r:id="rId9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>
      <p:cViewPr varScale="1">
        <p:scale>
          <a:sx n="73" d="100"/>
          <a:sy n="73" d="100"/>
        </p:scale>
        <p:origin x="1320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B53D5B-C6FA-4C7D-A9F5-777E89ECF2CC}" type="doc">
      <dgm:prSet loTypeId="urn:microsoft.com/office/officeart/2005/8/layout/cycle5" loCatId="cycle" qsTypeId="urn:microsoft.com/office/officeart/2005/8/quickstyle/simple4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E90AA1C5-7A69-4B95-9EEA-773AC32945D9}">
      <dgm:prSet phldrT="[Text]"/>
      <dgm:spPr/>
      <dgm:t>
        <a:bodyPr/>
        <a:lstStyle/>
        <a:p>
          <a:r>
            <a:rPr lang="en-US" dirty="0"/>
            <a:t>CANAL FÍSICO</a:t>
          </a:r>
        </a:p>
      </dgm:t>
    </dgm:pt>
    <dgm:pt modelId="{1627DD31-0DFA-441F-BB27-4AFF52CA9C37}" type="parTrans" cxnId="{30B8FCD1-FB51-4E9D-9C01-2A7258F9FEB2}">
      <dgm:prSet/>
      <dgm:spPr/>
      <dgm:t>
        <a:bodyPr/>
        <a:lstStyle/>
        <a:p>
          <a:endParaRPr lang="en-US"/>
        </a:p>
      </dgm:t>
    </dgm:pt>
    <dgm:pt modelId="{E7E6E833-E6A9-4E1D-BC46-8EDDF7F0DAEA}" type="sibTrans" cxnId="{30B8FCD1-FB51-4E9D-9C01-2A7258F9FEB2}">
      <dgm:prSet/>
      <dgm:spPr/>
      <dgm:t>
        <a:bodyPr/>
        <a:lstStyle/>
        <a:p>
          <a:endParaRPr lang="en-US"/>
        </a:p>
      </dgm:t>
    </dgm:pt>
    <dgm:pt modelId="{DF83E460-72A3-4812-98F7-5E7FA48971A7}">
      <dgm:prSet phldrT="[Text]"/>
      <dgm:spPr/>
      <dgm:t>
        <a:bodyPr/>
        <a:lstStyle/>
        <a:p>
          <a:r>
            <a:rPr lang="en-US" dirty="0" err="1"/>
            <a:t>Modelo</a:t>
          </a:r>
          <a:r>
            <a:rPr lang="en-US" dirty="0"/>
            <a:t> </a:t>
          </a:r>
          <a:r>
            <a:rPr lang="en-US" dirty="0" err="1"/>
            <a:t>deterministico</a:t>
          </a:r>
          <a:endParaRPr lang="en-US" dirty="0"/>
        </a:p>
      </dgm:t>
    </dgm:pt>
    <dgm:pt modelId="{133D6850-2D89-42F3-BB51-9D9A1C25DC60}" type="parTrans" cxnId="{654F99DE-16B1-4543-8C70-9D87516F0252}">
      <dgm:prSet/>
      <dgm:spPr/>
      <dgm:t>
        <a:bodyPr/>
        <a:lstStyle/>
        <a:p>
          <a:endParaRPr lang="en-US"/>
        </a:p>
      </dgm:t>
    </dgm:pt>
    <dgm:pt modelId="{EA9F653A-CD1A-4EAA-9431-D89FE8102564}" type="sibTrans" cxnId="{654F99DE-16B1-4543-8C70-9D87516F0252}">
      <dgm:prSet/>
      <dgm:spPr/>
      <dgm:t>
        <a:bodyPr/>
        <a:lstStyle/>
        <a:p>
          <a:endParaRPr lang="en-US"/>
        </a:p>
      </dgm:t>
    </dgm:pt>
    <dgm:pt modelId="{0AC11954-B4DB-4749-B54A-8779400DEA91}">
      <dgm:prSet phldrT="[Text]"/>
      <dgm:spPr/>
      <dgm:t>
        <a:bodyPr/>
        <a:lstStyle/>
        <a:p>
          <a:r>
            <a:rPr lang="en-US" dirty="0" err="1"/>
            <a:t>Mediciones</a:t>
          </a:r>
          <a:endParaRPr lang="en-US" dirty="0"/>
        </a:p>
      </dgm:t>
    </dgm:pt>
    <dgm:pt modelId="{E1D13AEC-613F-4E81-A103-990848C71152}" type="parTrans" cxnId="{B3DD677C-D408-4BD9-BA8D-6B246A8B9703}">
      <dgm:prSet/>
      <dgm:spPr/>
      <dgm:t>
        <a:bodyPr/>
        <a:lstStyle/>
        <a:p>
          <a:endParaRPr lang="en-US"/>
        </a:p>
      </dgm:t>
    </dgm:pt>
    <dgm:pt modelId="{B164F87D-02CD-4578-854E-18FB14BB1553}" type="sibTrans" cxnId="{B3DD677C-D408-4BD9-BA8D-6B246A8B9703}">
      <dgm:prSet/>
      <dgm:spPr/>
      <dgm:t>
        <a:bodyPr/>
        <a:lstStyle/>
        <a:p>
          <a:endParaRPr lang="en-US"/>
        </a:p>
      </dgm:t>
    </dgm:pt>
    <dgm:pt modelId="{76646970-69F8-4128-866E-90E80960E1D6}">
      <dgm:prSet phldrT="[Text]"/>
      <dgm:spPr/>
      <dgm:t>
        <a:bodyPr/>
        <a:lstStyle/>
        <a:p>
          <a:r>
            <a:rPr lang="en-US" dirty="0" err="1"/>
            <a:t>Modelo</a:t>
          </a:r>
          <a:r>
            <a:rPr lang="en-US" dirty="0"/>
            <a:t> </a:t>
          </a:r>
          <a:r>
            <a:rPr lang="en-US" dirty="0" err="1"/>
            <a:t>probabilistico</a:t>
          </a:r>
          <a:endParaRPr lang="en-US" dirty="0"/>
        </a:p>
      </dgm:t>
    </dgm:pt>
    <dgm:pt modelId="{AF0607DC-A337-455C-BCE9-3CA12D720D9A}" type="parTrans" cxnId="{8D12A2CD-4972-498E-ABA6-74B64D135182}">
      <dgm:prSet/>
      <dgm:spPr/>
      <dgm:t>
        <a:bodyPr/>
        <a:lstStyle/>
        <a:p>
          <a:endParaRPr lang="en-US"/>
        </a:p>
      </dgm:t>
    </dgm:pt>
    <dgm:pt modelId="{78C7A9BF-83B2-4548-9E4E-FCAC66E3A3D2}" type="sibTrans" cxnId="{8D12A2CD-4972-498E-ABA6-74B64D135182}">
      <dgm:prSet/>
      <dgm:spPr/>
      <dgm:t>
        <a:bodyPr/>
        <a:lstStyle/>
        <a:p>
          <a:endParaRPr lang="en-US"/>
        </a:p>
      </dgm:t>
    </dgm:pt>
    <dgm:pt modelId="{7B2DAFEA-F165-46B5-B65A-A247C938EE68}" type="pres">
      <dgm:prSet presAssocID="{36B53D5B-C6FA-4C7D-A9F5-777E89ECF2CC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68A14E7-EFA8-4527-92AC-AD3418315E6B}" type="pres">
      <dgm:prSet presAssocID="{E90AA1C5-7A69-4B95-9EEA-773AC32945D9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F147E5-A0B1-4F82-BA09-524501375A0F}" type="pres">
      <dgm:prSet presAssocID="{E90AA1C5-7A69-4B95-9EEA-773AC32945D9}" presName="spNode" presStyleCnt="0"/>
      <dgm:spPr/>
    </dgm:pt>
    <dgm:pt modelId="{4FCEBC1C-5F74-4AAD-B494-1614E38C45D2}" type="pres">
      <dgm:prSet presAssocID="{E7E6E833-E6A9-4E1D-BC46-8EDDF7F0DAEA}" presName="sibTrans" presStyleLbl="sibTrans1D1" presStyleIdx="0" presStyleCnt="4"/>
      <dgm:spPr/>
      <dgm:t>
        <a:bodyPr/>
        <a:lstStyle/>
        <a:p>
          <a:endParaRPr lang="en-US"/>
        </a:p>
      </dgm:t>
    </dgm:pt>
    <dgm:pt modelId="{06DBD54A-7ABD-4294-BD77-3ED9471CD274}" type="pres">
      <dgm:prSet presAssocID="{DF83E460-72A3-4812-98F7-5E7FA48971A7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E068B0-CED6-4396-AC86-EA26F0AD2ED2}" type="pres">
      <dgm:prSet presAssocID="{DF83E460-72A3-4812-98F7-5E7FA48971A7}" presName="spNode" presStyleCnt="0"/>
      <dgm:spPr/>
    </dgm:pt>
    <dgm:pt modelId="{8BED83C7-F4B2-4E63-93B3-08B3263968D9}" type="pres">
      <dgm:prSet presAssocID="{EA9F653A-CD1A-4EAA-9431-D89FE8102564}" presName="sibTrans" presStyleLbl="sibTrans1D1" presStyleIdx="1" presStyleCnt="4"/>
      <dgm:spPr/>
      <dgm:t>
        <a:bodyPr/>
        <a:lstStyle/>
        <a:p>
          <a:endParaRPr lang="en-US"/>
        </a:p>
      </dgm:t>
    </dgm:pt>
    <dgm:pt modelId="{9793219A-6E50-48AC-B9B1-274DCA481640}" type="pres">
      <dgm:prSet presAssocID="{0AC11954-B4DB-4749-B54A-8779400DEA9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9F55AD-DD9F-4080-BE76-60AA7D6BD578}" type="pres">
      <dgm:prSet presAssocID="{0AC11954-B4DB-4749-B54A-8779400DEA91}" presName="spNode" presStyleCnt="0"/>
      <dgm:spPr/>
    </dgm:pt>
    <dgm:pt modelId="{0700F516-A6F8-4066-97D3-9A863F207F33}" type="pres">
      <dgm:prSet presAssocID="{B164F87D-02CD-4578-854E-18FB14BB1553}" presName="sibTrans" presStyleLbl="sibTrans1D1" presStyleIdx="2" presStyleCnt="4"/>
      <dgm:spPr/>
      <dgm:t>
        <a:bodyPr/>
        <a:lstStyle/>
        <a:p>
          <a:endParaRPr lang="en-US"/>
        </a:p>
      </dgm:t>
    </dgm:pt>
    <dgm:pt modelId="{75C12240-65D3-4319-B2A0-4B0617A4D4C2}" type="pres">
      <dgm:prSet presAssocID="{76646970-69F8-4128-866E-90E80960E1D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B0DF1F-FB34-4936-8BAB-4413438FCBA4}" type="pres">
      <dgm:prSet presAssocID="{76646970-69F8-4128-866E-90E80960E1D6}" presName="spNode" presStyleCnt="0"/>
      <dgm:spPr/>
    </dgm:pt>
    <dgm:pt modelId="{17B74109-7A4D-413A-9D9C-E91F87D82887}" type="pres">
      <dgm:prSet presAssocID="{78C7A9BF-83B2-4548-9E4E-FCAC66E3A3D2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A6260C6F-5B08-4166-8467-CA31F4C76170}" type="presOf" srcId="{0AC11954-B4DB-4749-B54A-8779400DEA91}" destId="{9793219A-6E50-48AC-B9B1-274DCA481640}" srcOrd="0" destOrd="0" presId="urn:microsoft.com/office/officeart/2005/8/layout/cycle5"/>
    <dgm:cxn modelId="{654F99DE-16B1-4543-8C70-9D87516F0252}" srcId="{36B53D5B-C6FA-4C7D-A9F5-777E89ECF2CC}" destId="{DF83E460-72A3-4812-98F7-5E7FA48971A7}" srcOrd="1" destOrd="0" parTransId="{133D6850-2D89-42F3-BB51-9D9A1C25DC60}" sibTransId="{EA9F653A-CD1A-4EAA-9431-D89FE8102564}"/>
    <dgm:cxn modelId="{E9E27206-342C-4766-80E4-7033A4BDE508}" type="presOf" srcId="{76646970-69F8-4128-866E-90E80960E1D6}" destId="{75C12240-65D3-4319-B2A0-4B0617A4D4C2}" srcOrd="0" destOrd="0" presId="urn:microsoft.com/office/officeart/2005/8/layout/cycle5"/>
    <dgm:cxn modelId="{8CF30D9E-2039-4CB2-B951-DF96E2763C60}" type="presOf" srcId="{36B53D5B-C6FA-4C7D-A9F5-777E89ECF2CC}" destId="{7B2DAFEA-F165-46B5-B65A-A247C938EE68}" srcOrd="0" destOrd="0" presId="urn:microsoft.com/office/officeart/2005/8/layout/cycle5"/>
    <dgm:cxn modelId="{30B8FCD1-FB51-4E9D-9C01-2A7258F9FEB2}" srcId="{36B53D5B-C6FA-4C7D-A9F5-777E89ECF2CC}" destId="{E90AA1C5-7A69-4B95-9EEA-773AC32945D9}" srcOrd="0" destOrd="0" parTransId="{1627DD31-0DFA-441F-BB27-4AFF52CA9C37}" sibTransId="{E7E6E833-E6A9-4E1D-BC46-8EDDF7F0DAEA}"/>
    <dgm:cxn modelId="{B3DD677C-D408-4BD9-BA8D-6B246A8B9703}" srcId="{36B53D5B-C6FA-4C7D-A9F5-777E89ECF2CC}" destId="{0AC11954-B4DB-4749-B54A-8779400DEA91}" srcOrd="2" destOrd="0" parTransId="{E1D13AEC-613F-4E81-A103-990848C71152}" sibTransId="{B164F87D-02CD-4578-854E-18FB14BB1553}"/>
    <dgm:cxn modelId="{B44ACEEC-1EA5-4929-9088-A87C9F9BB66E}" type="presOf" srcId="{DF83E460-72A3-4812-98F7-5E7FA48971A7}" destId="{06DBD54A-7ABD-4294-BD77-3ED9471CD274}" srcOrd="0" destOrd="0" presId="urn:microsoft.com/office/officeart/2005/8/layout/cycle5"/>
    <dgm:cxn modelId="{FF5CAC05-522B-41FB-AF61-18B85443F0B7}" type="presOf" srcId="{EA9F653A-CD1A-4EAA-9431-D89FE8102564}" destId="{8BED83C7-F4B2-4E63-93B3-08B3263968D9}" srcOrd="0" destOrd="0" presId="urn:microsoft.com/office/officeart/2005/8/layout/cycle5"/>
    <dgm:cxn modelId="{F717A5AE-2EB1-4450-B887-EC9A6BD8ECCD}" type="presOf" srcId="{E90AA1C5-7A69-4B95-9EEA-773AC32945D9}" destId="{368A14E7-EFA8-4527-92AC-AD3418315E6B}" srcOrd="0" destOrd="0" presId="urn:microsoft.com/office/officeart/2005/8/layout/cycle5"/>
    <dgm:cxn modelId="{C2FA9D84-0EC6-4A9A-BA5F-486420C7CF29}" type="presOf" srcId="{E7E6E833-E6A9-4E1D-BC46-8EDDF7F0DAEA}" destId="{4FCEBC1C-5F74-4AAD-B494-1614E38C45D2}" srcOrd="0" destOrd="0" presId="urn:microsoft.com/office/officeart/2005/8/layout/cycle5"/>
    <dgm:cxn modelId="{8D12A2CD-4972-498E-ABA6-74B64D135182}" srcId="{36B53D5B-C6FA-4C7D-A9F5-777E89ECF2CC}" destId="{76646970-69F8-4128-866E-90E80960E1D6}" srcOrd="3" destOrd="0" parTransId="{AF0607DC-A337-455C-BCE9-3CA12D720D9A}" sibTransId="{78C7A9BF-83B2-4548-9E4E-FCAC66E3A3D2}"/>
    <dgm:cxn modelId="{132240A0-D784-4958-97B0-95925DF57CCB}" type="presOf" srcId="{78C7A9BF-83B2-4548-9E4E-FCAC66E3A3D2}" destId="{17B74109-7A4D-413A-9D9C-E91F87D82887}" srcOrd="0" destOrd="0" presId="urn:microsoft.com/office/officeart/2005/8/layout/cycle5"/>
    <dgm:cxn modelId="{26C45EC9-3992-4EAF-9EFB-62FF09D75C2F}" type="presOf" srcId="{B164F87D-02CD-4578-854E-18FB14BB1553}" destId="{0700F516-A6F8-4066-97D3-9A863F207F33}" srcOrd="0" destOrd="0" presId="urn:microsoft.com/office/officeart/2005/8/layout/cycle5"/>
    <dgm:cxn modelId="{A849B420-EA10-468A-B959-49E491172185}" type="presParOf" srcId="{7B2DAFEA-F165-46B5-B65A-A247C938EE68}" destId="{368A14E7-EFA8-4527-92AC-AD3418315E6B}" srcOrd="0" destOrd="0" presId="urn:microsoft.com/office/officeart/2005/8/layout/cycle5"/>
    <dgm:cxn modelId="{CE96C6AC-BBA3-4132-8CFC-6C97417DB218}" type="presParOf" srcId="{7B2DAFEA-F165-46B5-B65A-A247C938EE68}" destId="{12F147E5-A0B1-4F82-BA09-524501375A0F}" srcOrd="1" destOrd="0" presId="urn:microsoft.com/office/officeart/2005/8/layout/cycle5"/>
    <dgm:cxn modelId="{77D99333-5D0F-4599-A858-42C068456746}" type="presParOf" srcId="{7B2DAFEA-F165-46B5-B65A-A247C938EE68}" destId="{4FCEBC1C-5F74-4AAD-B494-1614E38C45D2}" srcOrd="2" destOrd="0" presId="urn:microsoft.com/office/officeart/2005/8/layout/cycle5"/>
    <dgm:cxn modelId="{A210E21A-B534-4F54-A2FD-C805458EFCD6}" type="presParOf" srcId="{7B2DAFEA-F165-46B5-B65A-A247C938EE68}" destId="{06DBD54A-7ABD-4294-BD77-3ED9471CD274}" srcOrd="3" destOrd="0" presId="urn:microsoft.com/office/officeart/2005/8/layout/cycle5"/>
    <dgm:cxn modelId="{555693B1-BDC1-4F2C-8852-D2FEE03AFDF4}" type="presParOf" srcId="{7B2DAFEA-F165-46B5-B65A-A247C938EE68}" destId="{69E068B0-CED6-4396-AC86-EA26F0AD2ED2}" srcOrd="4" destOrd="0" presId="urn:microsoft.com/office/officeart/2005/8/layout/cycle5"/>
    <dgm:cxn modelId="{C2773895-E6B1-4C57-844D-B402CDA79E42}" type="presParOf" srcId="{7B2DAFEA-F165-46B5-B65A-A247C938EE68}" destId="{8BED83C7-F4B2-4E63-93B3-08B3263968D9}" srcOrd="5" destOrd="0" presId="urn:microsoft.com/office/officeart/2005/8/layout/cycle5"/>
    <dgm:cxn modelId="{A49BFDC6-35F9-4127-9D18-5C78CC2E9FBF}" type="presParOf" srcId="{7B2DAFEA-F165-46B5-B65A-A247C938EE68}" destId="{9793219A-6E50-48AC-B9B1-274DCA481640}" srcOrd="6" destOrd="0" presId="urn:microsoft.com/office/officeart/2005/8/layout/cycle5"/>
    <dgm:cxn modelId="{500592F0-6FE1-4BF4-A2A6-73941BE5BD45}" type="presParOf" srcId="{7B2DAFEA-F165-46B5-B65A-A247C938EE68}" destId="{BD9F55AD-DD9F-4080-BE76-60AA7D6BD578}" srcOrd="7" destOrd="0" presId="urn:microsoft.com/office/officeart/2005/8/layout/cycle5"/>
    <dgm:cxn modelId="{1A932041-2224-4940-AE55-83B1302F544E}" type="presParOf" srcId="{7B2DAFEA-F165-46B5-B65A-A247C938EE68}" destId="{0700F516-A6F8-4066-97D3-9A863F207F33}" srcOrd="8" destOrd="0" presId="urn:microsoft.com/office/officeart/2005/8/layout/cycle5"/>
    <dgm:cxn modelId="{A334A48F-DA35-4DD7-AB21-9E89F4BE274D}" type="presParOf" srcId="{7B2DAFEA-F165-46B5-B65A-A247C938EE68}" destId="{75C12240-65D3-4319-B2A0-4B0617A4D4C2}" srcOrd="9" destOrd="0" presId="urn:microsoft.com/office/officeart/2005/8/layout/cycle5"/>
    <dgm:cxn modelId="{0E280BC7-6AA2-4C07-8DD8-28AD67F63216}" type="presParOf" srcId="{7B2DAFEA-F165-46B5-B65A-A247C938EE68}" destId="{57B0DF1F-FB34-4936-8BAB-4413438FCBA4}" srcOrd="10" destOrd="0" presId="urn:microsoft.com/office/officeart/2005/8/layout/cycle5"/>
    <dgm:cxn modelId="{A1A170A9-D573-4BCA-8215-470314F2E090}" type="presParOf" srcId="{7B2DAFEA-F165-46B5-B65A-A247C938EE68}" destId="{17B74109-7A4D-413A-9D9C-E91F87D82887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8A14E7-EFA8-4527-92AC-AD3418315E6B}">
      <dsp:nvSpPr>
        <dsp:cNvPr id="0" name=""/>
        <dsp:cNvSpPr/>
      </dsp:nvSpPr>
      <dsp:spPr>
        <a:xfrm>
          <a:off x="2621393" y="1606"/>
          <a:ext cx="1348513" cy="876533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CANAL FÍSICO</a:t>
          </a:r>
        </a:p>
      </dsp:txBody>
      <dsp:txXfrm>
        <a:off x="2664182" y="44395"/>
        <a:ext cx="1262935" cy="790955"/>
      </dsp:txXfrm>
    </dsp:sp>
    <dsp:sp modelId="{4FCEBC1C-5F74-4AAD-B494-1614E38C45D2}">
      <dsp:nvSpPr>
        <dsp:cNvPr id="0" name=""/>
        <dsp:cNvSpPr/>
      </dsp:nvSpPr>
      <dsp:spPr>
        <a:xfrm>
          <a:off x="1846398" y="439873"/>
          <a:ext cx="2898503" cy="2898503"/>
        </a:xfrm>
        <a:custGeom>
          <a:avLst/>
          <a:gdLst/>
          <a:ahLst/>
          <a:cxnLst/>
          <a:rect l="0" t="0" r="0" b="0"/>
          <a:pathLst>
            <a:path>
              <a:moveTo>
                <a:pt x="2309993" y="283295"/>
              </a:moveTo>
              <a:arcTo wR="1449251" hR="1449251" stAng="18386147" swAng="1635127"/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DBD54A-7ABD-4294-BD77-3ED9471CD274}">
      <dsp:nvSpPr>
        <dsp:cNvPr id="0" name=""/>
        <dsp:cNvSpPr/>
      </dsp:nvSpPr>
      <dsp:spPr>
        <a:xfrm>
          <a:off x="4070645" y="1450858"/>
          <a:ext cx="1348513" cy="876533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/>
            <a:t>Modelo</a:t>
          </a:r>
          <a:r>
            <a:rPr lang="en-US" sz="1300" kern="1200" dirty="0"/>
            <a:t> </a:t>
          </a:r>
          <a:r>
            <a:rPr lang="en-US" sz="1300" kern="1200" dirty="0" err="1"/>
            <a:t>deterministico</a:t>
          </a:r>
          <a:endParaRPr lang="en-US" sz="1300" kern="1200" dirty="0"/>
        </a:p>
      </dsp:txBody>
      <dsp:txXfrm>
        <a:off x="4113434" y="1493647"/>
        <a:ext cx="1262935" cy="790955"/>
      </dsp:txXfrm>
    </dsp:sp>
    <dsp:sp modelId="{8BED83C7-F4B2-4E63-93B3-08B3263968D9}">
      <dsp:nvSpPr>
        <dsp:cNvPr id="0" name=""/>
        <dsp:cNvSpPr/>
      </dsp:nvSpPr>
      <dsp:spPr>
        <a:xfrm>
          <a:off x="1846398" y="439873"/>
          <a:ext cx="2898503" cy="2898503"/>
        </a:xfrm>
        <a:custGeom>
          <a:avLst/>
          <a:gdLst/>
          <a:ahLst/>
          <a:cxnLst/>
          <a:rect l="0" t="0" r="0" b="0"/>
          <a:pathLst>
            <a:path>
              <a:moveTo>
                <a:pt x="2748351" y="2091647"/>
              </a:moveTo>
              <a:arcTo wR="1449251" hR="1449251" stAng="1578725" swAng="1635127"/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93219A-6E50-48AC-B9B1-274DCA481640}">
      <dsp:nvSpPr>
        <dsp:cNvPr id="0" name=""/>
        <dsp:cNvSpPr/>
      </dsp:nvSpPr>
      <dsp:spPr>
        <a:xfrm>
          <a:off x="2621393" y="2900110"/>
          <a:ext cx="1348513" cy="876533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/>
            <a:t>Mediciones</a:t>
          </a:r>
          <a:endParaRPr lang="en-US" sz="1300" kern="1200" dirty="0"/>
        </a:p>
      </dsp:txBody>
      <dsp:txXfrm>
        <a:off x="2664182" y="2942899"/>
        <a:ext cx="1262935" cy="790955"/>
      </dsp:txXfrm>
    </dsp:sp>
    <dsp:sp modelId="{0700F516-A6F8-4066-97D3-9A863F207F33}">
      <dsp:nvSpPr>
        <dsp:cNvPr id="0" name=""/>
        <dsp:cNvSpPr/>
      </dsp:nvSpPr>
      <dsp:spPr>
        <a:xfrm>
          <a:off x="1846398" y="439873"/>
          <a:ext cx="2898503" cy="2898503"/>
        </a:xfrm>
        <a:custGeom>
          <a:avLst/>
          <a:gdLst/>
          <a:ahLst/>
          <a:cxnLst/>
          <a:rect l="0" t="0" r="0" b="0"/>
          <a:pathLst>
            <a:path>
              <a:moveTo>
                <a:pt x="588509" y="2615208"/>
              </a:moveTo>
              <a:arcTo wR="1449251" hR="1449251" stAng="7586147" swAng="1635127"/>
            </a:path>
          </a:pathLst>
        </a:custGeom>
        <a:noFill/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C12240-65D3-4319-B2A0-4B0617A4D4C2}">
      <dsp:nvSpPr>
        <dsp:cNvPr id="0" name=""/>
        <dsp:cNvSpPr/>
      </dsp:nvSpPr>
      <dsp:spPr>
        <a:xfrm>
          <a:off x="1172141" y="1450858"/>
          <a:ext cx="1348513" cy="876533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/>
            <a:t>Modelo</a:t>
          </a:r>
          <a:r>
            <a:rPr lang="en-US" sz="1300" kern="1200" dirty="0"/>
            <a:t> </a:t>
          </a:r>
          <a:r>
            <a:rPr lang="en-US" sz="1300" kern="1200" dirty="0" err="1"/>
            <a:t>probabilistico</a:t>
          </a:r>
          <a:endParaRPr lang="en-US" sz="1300" kern="1200" dirty="0"/>
        </a:p>
      </dsp:txBody>
      <dsp:txXfrm>
        <a:off x="1214930" y="1493647"/>
        <a:ext cx="1262935" cy="790955"/>
      </dsp:txXfrm>
    </dsp:sp>
    <dsp:sp modelId="{17B74109-7A4D-413A-9D9C-E91F87D82887}">
      <dsp:nvSpPr>
        <dsp:cNvPr id="0" name=""/>
        <dsp:cNvSpPr/>
      </dsp:nvSpPr>
      <dsp:spPr>
        <a:xfrm>
          <a:off x="1846398" y="439873"/>
          <a:ext cx="2898503" cy="2898503"/>
        </a:xfrm>
        <a:custGeom>
          <a:avLst/>
          <a:gdLst/>
          <a:ahLst/>
          <a:cxnLst/>
          <a:rect l="0" t="0" r="0" b="0"/>
          <a:pathLst>
            <a:path>
              <a:moveTo>
                <a:pt x="150152" y="806856"/>
              </a:moveTo>
              <a:arcTo wR="1449251" hR="1449251" stAng="12378725" swAng="1635127"/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CE7DEF-5FB4-4680-BD68-1BD7B7F94743}" type="datetimeFigureOut">
              <a:rPr lang="es-AR" smtClean="0"/>
              <a:t>31/5/2022</a:t>
            </a:fld>
            <a:endParaRPr lang="es-A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651B24-2F56-4787-BFA9-97DE5688BCC9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60584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651B24-2F56-4787-BFA9-97DE5688BCC9}" type="slidenum">
              <a:rPr lang="es-AR" smtClean="0"/>
              <a:t>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42178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C8E6257-8492-43A9-9CF4-387135E82C68}" type="datetime1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pPr>
              <a:defRPr/>
            </a:pPr>
            <a:fld id="{723C725C-1D36-4ADD-A233-853E5683A6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565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1395DB-41D9-44E1-9FA9-35F3E4044F40}" type="datetime1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pPr>
              <a:defRPr/>
            </a:pPr>
            <a:fld id="{723C725C-1D36-4ADD-A233-853E5683A6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44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A9D4AE5-CFEB-4871-812C-D7297D734BA8}" type="datetime1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pPr>
              <a:defRPr/>
            </a:pPr>
            <a:fld id="{723C725C-1D36-4ADD-A233-853E5683A6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07577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5BDE3F-A9E6-4BA6-8C26-42CBDB7F8974}" type="datetime1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pPr>
              <a:defRPr/>
            </a:pPr>
            <a:fld id="{723C725C-1D36-4ADD-A233-853E5683A6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2514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7D5805-4C43-4FD8-864F-A908844BEE3F}" type="datetime1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pPr>
              <a:defRPr/>
            </a:pPr>
            <a:fld id="{723C725C-1D36-4ADD-A233-853E5683A6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636574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8F634A-0CB5-4A35-B986-04F272D56802}" type="datetime1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pPr>
              <a:defRPr/>
            </a:pPr>
            <a:fld id="{723C725C-1D36-4ADD-A233-853E5683A6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2552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3F09A36-1C63-4EA4-8C33-30B983FF30AF}" type="datetime1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3C725C-1D36-4ADD-A233-853E5683A6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3354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D70A61D-D2E0-4E56-8EA7-343D7E2910D3}" type="datetime1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3C725C-1D36-4ADD-A233-853E5683A6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905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435100" y="1447800"/>
            <a:ext cx="3673475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60975" y="1447800"/>
            <a:ext cx="3673475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DCA7D4-9C99-43D9-B196-8C9B4E24F56A}" type="datetime1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2CA08A-A443-4F37-8F73-9423464364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10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DADD161-A1AD-4DA9-850B-8F39EFE6286A}" type="datetime1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3C725C-1D36-4ADD-A233-853E5683A6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304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2C51D58-506D-4803-B9EB-57BB9A707B5A}" type="datetime1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pPr>
              <a:defRPr/>
            </a:pPr>
            <a:fld id="{723C725C-1D36-4ADD-A233-853E5683A6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25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CB1102-5207-4091-BE86-49CDB9593DE4}" type="datetime1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pPr>
              <a:defRPr/>
            </a:pPr>
            <a:fld id="{723C725C-1D36-4ADD-A233-853E5683A6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407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E7728CC-2D06-4BDC-A3D7-3AACE9A16BC4}" type="datetime1">
              <a:rPr lang="en-US" smtClean="0"/>
              <a:t>5/31/2022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pPr>
              <a:defRPr/>
            </a:pPr>
            <a:fld id="{723C725C-1D36-4ADD-A233-853E5683A6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599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60B65F9-95A1-4E2D-BFB8-5424FA92DAD6}" type="datetime1">
              <a:rPr lang="en-US" smtClean="0"/>
              <a:t>5/31/2022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3C725C-1D36-4ADD-A233-853E5683A6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40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A510EFA-6575-4C19-9C62-1CB01F58249A}" type="datetime1">
              <a:rPr lang="en-US" smtClean="0"/>
              <a:t>5/31/2022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3C725C-1D36-4ADD-A233-853E5683A6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018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8CED6A-589E-40F0-8C1E-6EF8D54F810E}" type="datetime1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3C725C-1D36-4ADD-A233-853E5683A6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80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81E2AC7-C9D4-4D96-86C1-8DBF46D65BC6}" type="datetime1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pPr>
              <a:defRPr/>
            </a:pPr>
            <a:fld id="{723C725C-1D36-4ADD-A233-853E5683A6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19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749"/>
            <a:ext cx="1952272" cy="6852504"/>
            <a:chOff x="6627813" y="196102"/>
            <a:chExt cx="1952625" cy="5677649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610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4078AEE-F3F7-4779-B8DD-3D9A408034EC}" type="datetime1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pPr>
              <a:defRPr/>
            </a:pPr>
            <a:fld id="{723C725C-1D36-4ADD-A233-853E5683A62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070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1" r:id="rId1"/>
    <p:sldLayoutId id="2147484132" r:id="rId2"/>
    <p:sldLayoutId id="2147484133" r:id="rId3"/>
    <p:sldLayoutId id="2147484134" r:id="rId4"/>
    <p:sldLayoutId id="2147484135" r:id="rId5"/>
    <p:sldLayoutId id="2147484136" r:id="rId6"/>
    <p:sldLayoutId id="2147484137" r:id="rId7"/>
    <p:sldLayoutId id="2147484138" r:id="rId8"/>
    <p:sldLayoutId id="2147484139" r:id="rId9"/>
    <p:sldLayoutId id="2147484140" r:id="rId10"/>
    <p:sldLayoutId id="2147484141" r:id="rId11"/>
    <p:sldLayoutId id="2147484142" r:id="rId12"/>
    <p:sldLayoutId id="2147484143" r:id="rId13"/>
    <p:sldLayoutId id="2147484144" r:id="rId14"/>
    <p:sldLayoutId id="2147484145" r:id="rId15"/>
    <p:sldLayoutId id="2147484146" r:id="rId16"/>
    <p:sldLayoutId id="214748414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image" Target="../media/image14.wmf"/><Relationship Id="rId7" Type="http://schemas.openxmlformats.org/officeDocument/2006/relationships/image" Target="../media/image18.w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wmf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9.w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wmf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wmf"/><Relationship Id="rId4" Type="http://schemas.openxmlformats.org/officeDocument/2006/relationships/image" Target="../media/image36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wmf"/><Relationship Id="rId4" Type="http://schemas.openxmlformats.org/officeDocument/2006/relationships/image" Target="../media/image40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wmf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wmf"/><Relationship Id="rId5" Type="http://schemas.openxmlformats.org/officeDocument/2006/relationships/image" Target="../media/image52.png"/><Relationship Id="rId4" Type="http://schemas.openxmlformats.org/officeDocument/2006/relationships/image" Target="../media/image51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3" Type="http://schemas.openxmlformats.org/officeDocument/2006/relationships/image" Target="../media/image55.wmf"/><Relationship Id="rId7" Type="http://schemas.openxmlformats.org/officeDocument/2006/relationships/image" Target="../media/image59.png"/><Relationship Id="rId2" Type="http://schemas.openxmlformats.org/officeDocument/2006/relationships/image" Target="../media/image54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wmf"/><Relationship Id="rId5" Type="http://schemas.openxmlformats.org/officeDocument/2006/relationships/image" Target="../media/image57.wmf"/><Relationship Id="rId4" Type="http://schemas.openxmlformats.org/officeDocument/2006/relationships/image" Target="../media/image56.wmf"/><Relationship Id="rId9" Type="http://schemas.openxmlformats.org/officeDocument/2006/relationships/image" Target="../media/image61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wmf"/><Relationship Id="rId5" Type="http://schemas.openxmlformats.org/officeDocument/2006/relationships/image" Target="../media/image74.wmf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7" Type="http://schemas.openxmlformats.org/officeDocument/2006/relationships/image" Target="../media/image78.wm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wmf"/><Relationship Id="rId5" Type="http://schemas.openxmlformats.org/officeDocument/2006/relationships/image" Target="../media/image76.wmf"/><Relationship Id="rId4" Type="http://schemas.openxmlformats.org/officeDocument/2006/relationships/image" Target="../media/image75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image" Target="../media/image79.w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image" Target="../media/image81.w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w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3" Type="http://schemas.openxmlformats.org/officeDocument/2006/relationships/image" Target="../media/image81.wmf"/><Relationship Id="rId7" Type="http://schemas.openxmlformats.org/officeDocument/2006/relationships/image" Target="../media/image87.wmf"/><Relationship Id="rId2" Type="http://schemas.openxmlformats.org/officeDocument/2006/relationships/image" Target="../media/image83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wmf"/><Relationship Id="rId5" Type="http://schemas.openxmlformats.org/officeDocument/2006/relationships/image" Target="../media/image85.png"/><Relationship Id="rId4" Type="http://schemas.openxmlformats.org/officeDocument/2006/relationships/image" Target="../media/image84.wmf"/><Relationship Id="rId9" Type="http://schemas.openxmlformats.org/officeDocument/2006/relationships/image" Target="../media/image89.w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w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w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w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95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66.w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w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wmf"/><Relationship Id="rId2" Type="http://schemas.openxmlformats.org/officeDocument/2006/relationships/image" Target="../media/image110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wmf"/><Relationship Id="rId4" Type="http://schemas.openxmlformats.org/officeDocument/2006/relationships/image" Target="../media/image112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wmf"/><Relationship Id="rId2" Type="http://schemas.openxmlformats.org/officeDocument/2006/relationships/image" Target="../media/image117.w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w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w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wmf"/><Relationship Id="rId2" Type="http://schemas.openxmlformats.org/officeDocument/2006/relationships/image" Target="../media/image123.w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wmf"/><Relationship Id="rId2" Type="http://schemas.openxmlformats.org/officeDocument/2006/relationships/image" Target="../media/image125.w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wmf"/><Relationship Id="rId2" Type="http://schemas.openxmlformats.org/officeDocument/2006/relationships/image" Target="../media/image127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wmf"/><Relationship Id="rId4" Type="http://schemas.openxmlformats.org/officeDocument/2006/relationships/image" Target="../media/image129.w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wmf"/><Relationship Id="rId2" Type="http://schemas.openxmlformats.org/officeDocument/2006/relationships/image" Target="../media/image131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wmf"/><Relationship Id="rId2" Type="http://schemas.openxmlformats.org/officeDocument/2006/relationships/image" Target="../media/image133.w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emf"/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4" Type="http://schemas.openxmlformats.org/officeDocument/2006/relationships/image" Target="../media/image146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2" Type="http://schemas.openxmlformats.org/officeDocument/2006/relationships/image" Target="../media/image14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50.emf"/><Relationship Id="rId4" Type="http://schemas.openxmlformats.org/officeDocument/2006/relationships/image" Target="../media/image149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4" Type="http://schemas.openxmlformats.org/officeDocument/2006/relationships/image" Target="../media/image153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5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emf"/><Relationship Id="rId4" Type="http://schemas.openxmlformats.org/officeDocument/2006/relationships/image" Target="../media/image155.emf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emf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2" Type="http://schemas.openxmlformats.org/officeDocument/2006/relationships/image" Target="../media/image16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emf"/><Relationship Id="rId2" Type="http://schemas.openxmlformats.org/officeDocument/2006/relationships/image" Target="../media/image16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2" Type="http://schemas.openxmlformats.org/officeDocument/2006/relationships/image" Target="../media/image16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288" y="3141663"/>
            <a:ext cx="8458200" cy="122237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>
                <a:solidFill>
                  <a:schemeClr val="tx2">
                    <a:satMod val="130000"/>
                  </a:schemeClr>
                </a:solidFill>
              </a:rPr>
              <a:t>Unidad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</a:rPr>
              <a:t> 2:</a:t>
            </a:r>
            <a:br>
              <a:rPr lang="en-US" dirty="0">
                <a:solidFill>
                  <a:schemeClr val="tx2">
                    <a:satMod val="130000"/>
                  </a:schemeClr>
                </a:solidFill>
              </a:rPr>
            </a:br>
            <a:r>
              <a:rPr lang="en-US" dirty="0">
                <a:solidFill>
                  <a:schemeClr val="tx2">
                    <a:satMod val="130000"/>
                  </a:schemeClr>
                </a:solidFill>
              </a:rPr>
              <a:t>Canales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</a:rPr>
              <a:t>inalàmbricos</a:t>
            </a:r>
            <a:endParaRPr lang="en-US" dirty="0">
              <a:solidFill>
                <a:schemeClr val="tx2">
                  <a:satMod val="13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850" y="1268413"/>
            <a:ext cx="8458200" cy="914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s-ES_tradnl" altLang="es-AR" dirty="0"/>
              <a:t>Sistemas de comunicaciones inalámbricas</a:t>
            </a:r>
          </a:p>
          <a:p>
            <a:pPr eaLnBrk="1" fontAlgn="auto" hangingPunct="1">
              <a:spcAft>
                <a:spcPts val="0"/>
              </a:spcAft>
              <a:buFont typeface="Wingdings 2"/>
              <a:buNone/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1E4B323-5E33-46D7-BC8D-F412127EF86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EFECTO DOPPLER</a:t>
            </a:r>
          </a:p>
        </p:txBody>
      </p:sp>
      <p:sp>
        <p:nvSpPr>
          <p:cNvPr id="23555" name="Content Placeholder 3"/>
          <p:cNvSpPr>
            <a:spLocks noGrp="1"/>
          </p:cNvSpPr>
          <p:nvPr>
            <p:ph idx="1"/>
          </p:nvPr>
        </p:nvSpPr>
        <p:spPr>
          <a:xfrm>
            <a:off x="954813" y="1556792"/>
            <a:ext cx="7633742" cy="4104456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dirty="0"/>
              <a:t>El </a:t>
            </a:r>
            <a:r>
              <a:rPr lang="en-US" sz="2800" dirty="0" err="1"/>
              <a:t>desplazamiento</a:t>
            </a:r>
            <a:r>
              <a:rPr lang="en-US" sz="2800" dirty="0"/>
              <a:t> de </a:t>
            </a:r>
            <a:r>
              <a:rPr lang="en-US" sz="2800" dirty="0" err="1"/>
              <a:t>frecuencia</a:t>
            </a:r>
            <a:r>
              <a:rPr lang="en-US" sz="2800" dirty="0"/>
              <a:t> </a:t>
            </a:r>
            <a:r>
              <a:rPr lang="en-US" sz="2800" dirty="0" err="1"/>
              <a:t>es</a:t>
            </a:r>
            <a:r>
              <a:rPr lang="en-US" sz="2800" dirty="0"/>
              <a:t> </a:t>
            </a:r>
            <a:r>
              <a:rPr lang="en-US" sz="2800" dirty="0" err="1"/>
              <a:t>función</a:t>
            </a:r>
            <a:r>
              <a:rPr lang="en-US" sz="2800" dirty="0"/>
              <a:t> de la </a:t>
            </a:r>
            <a:r>
              <a:rPr lang="en-US" sz="2800" u="sng" dirty="0" err="1">
                <a:solidFill>
                  <a:srgbClr val="FF0000"/>
                </a:solidFill>
              </a:rPr>
              <a:t>frecuencia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de </a:t>
            </a:r>
            <a:r>
              <a:rPr lang="en-US" sz="2800" dirty="0" err="1"/>
              <a:t>operación</a:t>
            </a:r>
            <a:r>
              <a:rPr lang="en-US" sz="2800" dirty="0"/>
              <a:t> y de la </a:t>
            </a:r>
            <a:r>
              <a:rPr lang="en-US" sz="2800" u="sng" dirty="0" err="1">
                <a:solidFill>
                  <a:srgbClr val="FF0000"/>
                </a:solidFill>
              </a:rPr>
              <a:t>velocidad</a:t>
            </a:r>
            <a:r>
              <a:rPr lang="en-US" sz="2800" u="sng" dirty="0">
                <a:solidFill>
                  <a:srgbClr val="FF0000"/>
                </a:solidFill>
              </a:rPr>
              <a:t> </a:t>
            </a:r>
            <a:r>
              <a:rPr lang="en-US" sz="2800" u="sng" dirty="0" err="1">
                <a:solidFill>
                  <a:srgbClr val="FF0000"/>
                </a:solidFill>
              </a:rPr>
              <a:t>relativa</a:t>
            </a:r>
            <a:r>
              <a:rPr lang="en-US" sz="2800" dirty="0"/>
              <a:t> de las </a:t>
            </a:r>
            <a:r>
              <a:rPr lang="en-US" sz="2800" dirty="0" err="1"/>
              <a:t>antenas</a:t>
            </a:r>
            <a:r>
              <a:rPr lang="en-US" sz="2800" dirty="0"/>
              <a:t> de </a:t>
            </a:r>
            <a:r>
              <a:rPr lang="en-US" sz="2800" dirty="0" err="1"/>
              <a:t>transmisión</a:t>
            </a:r>
            <a:r>
              <a:rPr lang="en-US" sz="2800" dirty="0"/>
              <a:t> y </a:t>
            </a:r>
            <a:r>
              <a:rPr lang="en-US" sz="2800" dirty="0" err="1"/>
              <a:t>recepción</a:t>
            </a:r>
            <a:r>
              <a:rPr lang="en-US" sz="2800" dirty="0"/>
              <a:t>.</a:t>
            </a:r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>
                <a:solidFill>
                  <a:srgbClr val="00B050"/>
                </a:solidFill>
              </a:rPr>
              <a:t>En </a:t>
            </a:r>
            <a:r>
              <a:rPr lang="en-US" sz="2800" dirty="0" err="1">
                <a:solidFill>
                  <a:srgbClr val="00B050"/>
                </a:solidFill>
              </a:rPr>
              <a:t>aplicaciones</a:t>
            </a:r>
            <a:r>
              <a:rPr lang="en-US" sz="2800" dirty="0">
                <a:solidFill>
                  <a:srgbClr val="00B050"/>
                </a:solidFill>
              </a:rPr>
              <a:t> </a:t>
            </a:r>
            <a:r>
              <a:rPr lang="en-US" sz="2800" dirty="0" err="1">
                <a:solidFill>
                  <a:srgbClr val="00B050"/>
                </a:solidFill>
              </a:rPr>
              <a:t>moviles</a:t>
            </a:r>
            <a:r>
              <a:rPr lang="en-US" sz="2800" dirty="0">
                <a:solidFill>
                  <a:srgbClr val="00B050"/>
                </a:solidFill>
              </a:rPr>
              <a:t> el </a:t>
            </a:r>
            <a:r>
              <a:rPr lang="en-US" sz="2800" dirty="0" err="1">
                <a:solidFill>
                  <a:srgbClr val="00B050"/>
                </a:solidFill>
              </a:rPr>
              <a:t>efecto</a:t>
            </a:r>
            <a:r>
              <a:rPr lang="en-US" sz="2800" dirty="0">
                <a:solidFill>
                  <a:srgbClr val="00B050"/>
                </a:solidFill>
              </a:rPr>
              <a:t> Doppler </a:t>
            </a:r>
            <a:r>
              <a:rPr lang="en-US" sz="2800" dirty="0" err="1">
                <a:solidFill>
                  <a:srgbClr val="00B050"/>
                </a:solidFill>
              </a:rPr>
              <a:t>debe</a:t>
            </a:r>
            <a:r>
              <a:rPr lang="en-US" sz="2800" dirty="0">
                <a:solidFill>
                  <a:srgbClr val="00B050"/>
                </a:solidFill>
              </a:rPr>
              <a:t> </a:t>
            </a:r>
            <a:r>
              <a:rPr lang="en-US" sz="2800" dirty="0" err="1">
                <a:solidFill>
                  <a:srgbClr val="00B050"/>
                </a:solidFill>
              </a:rPr>
              <a:t>ser</a:t>
            </a:r>
            <a:r>
              <a:rPr lang="en-US" sz="2800" dirty="0">
                <a:solidFill>
                  <a:srgbClr val="00B050"/>
                </a:solidFill>
              </a:rPr>
              <a:t> </a:t>
            </a:r>
            <a:r>
              <a:rPr lang="en-US" sz="2800" dirty="0" err="1">
                <a:solidFill>
                  <a:srgbClr val="00B050"/>
                </a:solidFill>
              </a:rPr>
              <a:t>contemplado</a:t>
            </a:r>
            <a:r>
              <a:rPr lang="en-US" sz="2800" dirty="0">
                <a:solidFill>
                  <a:srgbClr val="00B050"/>
                </a:solidFill>
              </a:rPr>
              <a:t>!!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F1E81A-BF0C-472B-AF99-156AEA9F8EC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17912" y="3429000"/>
            <a:ext cx="1908175" cy="111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/>
              <a:t>Ejemplo</a:t>
            </a:r>
            <a:r>
              <a:rPr lang="en-US" dirty="0"/>
              <a:t> 3</a:t>
            </a: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1403350" y="1484313"/>
            <a:ext cx="7499350" cy="4800600"/>
          </a:xfrm>
        </p:spPr>
        <p:txBody>
          <a:bodyPr/>
          <a:lstStyle/>
          <a:p>
            <a:pPr eaLnBrk="1" hangingPunct="1"/>
            <a:r>
              <a:rPr lang="en-US" sz="2800" b="1" dirty="0" err="1"/>
              <a:t>Reflexión</a:t>
            </a:r>
            <a:r>
              <a:rPr lang="en-US" sz="2800" b="1" dirty="0"/>
              <a:t> en pared con </a:t>
            </a:r>
            <a:r>
              <a:rPr lang="en-US" sz="2800" b="1" dirty="0" err="1"/>
              <a:t>antena</a:t>
            </a:r>
            <a:r>
              <a:rPr lang="en-US" sz="2800" b="1" dirty="0"/>
              <a:t> </a:t>
            </a:r>
            <a:r>
              <a:rPr lang="en-US" sz="2800" b="1" dirty="0" err="1"/>
              <a:t>fija</a:t>
            </a:r>
            <a:endParaRPr lang="en-US" sz="2800" b="1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lvl="1" eaLnBrk="1" hangingPunct="1"/>
            <a:r>
              <a:rPr lang="en-US" sz="2400" dirty="0"/>
              <a:t>La </a:t>
            </a:r>
            <a:r>
              <a:rPr lang="en-US" sz="2400" dirty="0" err="1"/>
              <a:t>antena</a:t>
            </a:r>
            <a:r>
              <a:rPr lang="en-US" sz="2400" dirty="0"/>
              <a:t> </a:t>
            </a:r>
            <a:r>
              <a:rPr lang="en-US" sz="2400" dirty="0" err="1"/>
              <a:t>receptora</a:t>
            </a:r>
            <a:r>
              <a:rPr lang="en-US" sz="2400" dirty="0"/>
              <a:t> </a:t>
            </a:r>
            <a:r>
              <a:rPr lang="en-US" sz="2400" dirty="0" err="1"/>
              <a:t>recibe</a:t>
            </a:r>
            <a:r>
              <a:rPr lang="en-US" sz="2400" dirty="0"/>
              <a:t> la </a:t>
            </a:r>
            <a:r>
              <a:rPr lang="en-US" sz="2400" dirty="0" err="1"/>
              <a:t>señal</a:t>
            </a:r>
            <a:r>
              <a:rPr lang="en-US" sz="2400" dirty="0"/>
              <a:t> </a:t>
            </a:r>
            <a:r>
              <a:rPr lang="en-US" sz="2400" dirty="0" err="1"/>
              <a:t>directa</a:t>
            </a:r>
            <a:r>
              <a:rPr lang="en-US" sz="2400" dirty="0"/>
              <a:t> </a:t>
            </a:r>
            <a:r>
              <a:rPr lang="en-US" sz="2400" dirty="0" err="1"/>
              <a:t>desde</a:t>
            </a:r>
            <a:r>
              <a:rPr lang="en-US" sz="2400" dirty="0"/>
              <a:t> la </a:t>
            </a:r>
            <a:r>
              <a:rPr lang="en-US" sz="2400" dirty="0" err="1"/>
              <a:t>antena</a:t>
            </a:r>
            <a:r>
              <a:rPr lang="en-US" sz="2400" dirty="0"/>
              <a:t>  </a:t>
            </a:r>
            <a:r>
              <a:rPr lang="en-US" sz="2400" dirty="0" err="1"/>
              <a:t>transmisora</a:t>
            </a:r>
            <a:r>
              <a:rPr lang="en-US" sz="2400" dirty="0"/>
              <a:t> + la </a:t>
            </a:r>
            <a:r>
              <a:rPr lang="en-US" sz="2400" dirty="0" err="1"/>
              <a:t>señal</a:t>
            </a:r>
            <a:r>
              <a:rPr lang="en-US" sz="2400" dirty="0"/>
              <a:t> </a:t>
            </a:r>
            <a:r>
              <a:rPr lang="en-US" sz="2400" dirty="0" err="1"/>
              <a:t>reflejada</a:t>
            </a:r>
            <a:r>
              <a:rPr lang="en-US" sz="2400" dirty="0"/>
              <a:t> en la pared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6DB23C-595B-4687-BDD7-6766388F035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2457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3848" y="1988840"/>
            <a:ext cx="3725590" cy="1468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8024" y="157062"/>
            <a:ext cx="3661619" cy="1255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92275" y="4868863"/>
            <a:ext cx="6586538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 flipV="1">
            <a:off x="4716463" y="5516563"/>
            <a:ext cx="287337" cy="3603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83" name="TextBox 8"/>
          <p:cNvSpPr txBox="1">
            <a:spLocks noChangeArrowheads="1"/>
          </p:cNvSpPr>
          <p:nvPr/>
        </p:nvSpPr>
        <p:spPr bwMode="auto">
          <a:xfrm>
            <a:off x="3059113" y="5949950"/>
            <a:ext cx="54006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Cambio de signo debido a reflexión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/>
              <a:t>Ejemplo</a:t>
            </a:r>
            <a:r>
              <a:rPr lang="en-US" dirty="0"/>
              <a:t> 3</a:t>
            </a:r>
          </a:p>
        </p:txBody>
      </p:sp>
      <p:sp>
        <p:nvSpPr>
          <p:cNvPr id="25602" name="Content Placeholder 2"/>
          <p:cNvSpPr>
            <a:spLocks noGrp="1"/>
          </p:cNvSpPr>
          <p:nvPr>
            <p:ph idx="1"/>
          </p:nvPr>
        </p:nvSpPr>
        <p:spPr>
          <a:xfrm>
            <a:off x="899592" y="1626400"/>
            <a:ext cx="7633742" cy="3593591"/>
          </a:xfrm>
        </p:spPr>
        <p:txBody>
          <a:bodyPr>
            <a:normAutofit fontScale="85000" lnSpcReduction="10000"/>
          </a:bodyPr>
          <a:lstStyle/>
          <a:p>
            <a:pPr eaLnBrk="1" hangingPunct="1"/>
            <a:r>
              <a:rPr lang="en-US" sz="2800" dirty="0"/>
              <a:t>La </a:t>
            </a:r>
            <a:r>
              <a:rPr lang="en-US" sz="2800" dirty="0" err="1"/>
              <a:t>diferencia</a:t>
            </a:r>
            <a:r>
              <a:rPr lang="en-US" sz="2800" dirty="0"/>
              <a:t> de </a:t>
            </a:r>
            <a:r>
              <a:rPr lang="en-US" sz="2800" dirty="0" err="1"/>
              <a:t>fase</a:t>
            </a:r>
            <a:r>
              <a:rPr lang="en-US" sz="2800" dirty="0"/>
              <a:t> entre la </a:t>
            </a:r>
            <a:r>
              <a:rPr lang="en-US" sz="2800" dirty="0" err="1"/>
              <a:t>onda</a:t>
            </a:r>
            <a:r>
              <a:rPr lang="en-US" sz="2800" dirty="0"/>
              <a:t> </a:t>
            </a:r>
            <a:r>
              <a:rPr lang="en-US" sz="2800" dirty="0" err="1"/>
              <a:t>incidente</a:t>
            </a:r>
            <a:r>
              <a:rPr lang="en-US" sz="2800" dirty="0"/>
              <a:t> y la </a:t>
            </a:r>
            <a:r>
              <a:rPr lang="en-US" sz="2800" dirty="0" err="1"/>
              <a:t>reflejada</a:t>
            </a:r>
            <a:r>
              <a:rPr lang="en-US" sz="2800" dirty="0"/>
              <a:t> </a:t>
            </a:r>
            <a:r>
              <a:rPr lang="en-US" sz="2800" dirty="0" err="1"/>
              <a:t>es</a:t>
            </a:r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lvl="1" eaLnBrk="1" hangingPunct="1"/>
            <a:r>
              <a:rPr lang="en-US" sz="2400" dirty="0"/>
              <a:t>Si la </a:t>
            </a:r>
            <a:r>
              <a:rPr lang="en-US" sz="2400" dirty="0" err="1"/>
              <a:t>diferencia</a:t>
            </a:r>
            <a:r>
              <a:rPr lang="en-US" sz="2400" dirty="0"/>
              <a:t> de </a:t>
            </a:r>
            <a:r>
              <a:rPr lang="en-US" sz="2400" dirty="0" err="1"/>
              <a:t>fase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un </a:t>
            </a:r>
            <a:r>
              <a:rPr lang="en-US" sz="2400" dirty="0" err="1"/>
              <a:t>multiplo</a:t>
            </a:r>
            <a:r>
              <a:rPr lang="en-US" sz="2400" dirty="0"/>
              <a:t> </a:t>
            </a:r>
            <a:r>
              <a:rPr lang="en-US" sz="2400" dirty="0" err="1"/>
              <a:t>entero</a:t>
            </a:r>
            <a:r>
              <a:rPr lang="en-US" sz="2400" dirty="0"/>
              <a:t> de 2</a:t>
            </a:r>
            <a:r>
              <a:rPr lang="el-GR" sz="2400" dirty="0">
                <a:latin typeface="Gill Sans MT"/>
              </a:rPr>
              <a:t>π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 err="1">
                <a:sym typeface="Wingdings" pitchFamily="2" charset="2"/>
              </a:rPr>
              <a:t>interferencia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constructiva</a:t>
            </a:r>
            <a:r>
              <a:rPr lang="en-US" sz="2400" dirty="0">
                <a:sym typeface="Wingdings" pitchFamily="2" charset="2"/>
              </a:rPr>
              <a:t>.</a:t>
            </a:r>
          </a:p>
          <a:p>
            <a:pPr lvl="1" eaLnBrk="1" hangingPunct="1"/>
            <a:r>
              <a:rPr lang="en-US" sz="2400" dirty="0">
                <a:sym typeface="Wingdings" pitchFamily="2" charset="2"/>
              </a:rPr>
              <a:t>Si </a:t>
            </a:r>
            <a:r>
              <a:rPr lang="en-US" sz="2400" dirty="0" err="1">
                <a:sym typeface="Wingdings" pitchFamily="2" charset="2"/>
              </a:rPr>
              <a:t>es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multiplo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impar</a:t>
            </a:r>
            <a:r>
              <a:rPr lang="en-US" sz="2400" dirty="0">
                <a:sym typeface="Wingdings" pitchFamily="2" charset="2"/>
              </a:rPr>
              <a:t> de </a:t>
            </a:r>
            <a:r>
              <a:rPr lang="el-GR" sz="2400" dirty="0">
                <a:latin typeface="Gill Sans MT"/>
              </a:rPr>
              <a:t>π</a:t>
            </a:r>
            <a:r>
              <a:rPr lang="en-US" sz="2400" dirty="0">
                <a:sym typeface="Wingdings" pitchFamily="2" charset="2"/>
              </a:rPr>
              <a:t>  </a:t>
            </a:r>
            <a:r>
              <a:rPr lang="en-US" sz="2400" dirty="0" err="1">
                <a:sym typeface="Wingdings" pitchFamily="2" charset="2"/>
              </a:rPr>
              <a:t>interferencia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destructiva</a:t>
            </a:r>
            <a:r>
              <a:rPr lang="en-US" sz="2400" dirty="0">
                <a:sym typeface="Wingdings" pitchFamily="2" charset="2"/>
              </a:rPr>
              <a:t>.</a:t>
            </a:r>
          </a:p>
          <a:p>
            <a:pPr lvl="1" eaLnBrk="1" hangingPunct="1"/>
            <a:r>
              <a:rPr lang="en-US" sz="2400" dirty="0">
                <a:sym typeface="Wingdings" pitchFamily="2" charset="2"/>
              </a:rPr>
              <a:t>El patron </a:t>
            </a:r>
            <a:r>
              <a:rPr lang="en-US" sz="2400" dirty="0" err="1">
                <a:sym typeface="Wingdings" pitchFamily="2" charset="2"/>
              </a:rPr>
              <a:t>espacial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tendrá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máximos</a:t>
            </a:r>
            <a:r>
              <a:rPr lang="en-US" sz="2400" dirty="0">
                <a:sym typeface="Wingdings" pitchFamily="2" charset="2"/>
              </a:rPr>
              <a:t> y </a:t>
            </a:r>
            <a:r>
              <a:rPr lang="en-US" sz="2400" dirty="0" err="1">
                <a:sym typeface="Wingdings" pitchFamily="2" charset="2"/>
              </a:rPr>
              <a:t>mínimos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separados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una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distancia</a:t>
            </a:r>
            <a:endParaRPr lang="en-US" sz="2400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6DB23C-595B-4687-BDD7-6766388F035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2560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7704" y="2373271"/>
            <a:ext cx="5741243" cy="769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07904" y="5219991"/>
            <a:ext cx="159385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/>
              <a:t>Ejemplo</a:t>
            </a:r>
            <a:r>
              <a:rPr lang="en-US" dirty="0"/>
              <a:t> 3</a:t>
            </a:r>
          </a:p>
        </p:txBody>
      </p:sp>
      <p:sp>
        <p:nvSpPr>
          <p:cNvPr id="2662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/>
              <a:t>Patron espacial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6DB23C-595B-4687-BDD7-6766388F035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2662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00338" y="2636838"/>
            <a:ext cx="5334000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8" name="Line 5"/>
          <p:cNvSpPr>
            <a:spLocks noChangeShapeType="1"/>
          </p:cNvSpPr>
          <p:nvPr/>
        </p:nvSpPr>
        <p:spPr bwMode="auto">
          <a:xfrm>
            <a:off x="3563938" y="2940050"/>
            <a:ext cx="360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26629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92500" y="2565400"/>
            <a:ext cx="42545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0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35375" y="6465888"/>
            <a:ext cx="401638" cy="34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1" name="Line 9"/>
          <p:cNvSpPr>
            <a:spLocks noChangeShapeType="1"/>
          </p:cNvSpPr>
          <p:nvPr/>
        </p:nvSpPr>
        <p:spPr bwMode="auto">
          <a:xfrm>
            <a:off x="3708400" y="6308725"/>
            <a:ext cx="215900" cy="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6632" name="Line 10"/>
          <p:cNvSpPr>
            <a:spLocks noChangeShapeType="1"/>
          </p:cNvSpPr>
          <p:nvPr/>
        </p:nvSpPr>
        <p:spPr bwMode="auto">
          <a:xfrm>
            <a:off x="3916363" y="2973388"/>
            <a:ext cx="7937" cy="34798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633" name="Line 11"/>
          <p:cNvSpPr>
            <a:spLocks noChangeShapeType="1"/>
          </p:cNvSpPr>
          <p:nvPr/>
        </p:nvSpPr>
        <p:spPr bwMode="auto">
          <a:xfrm>
            <a:off x="3732213" y="6165850"/>
            <a:ext cx="0" cy="287338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6634" name="Picture 2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42988" y="3644900"/>
            <a:ext cx="1217612" cy="6000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26635" name="Text Box 23"/>
          <p:cNvSpPr txBox="1">
            <a:spLocks noChangeArrowheads="1"/>
          </p:cNvSpPr>
          <p:nvPr/>
        </p:nvSpPr>
        <p:spPr bwMode="auto">
          <a:xfrm>
            <a:off x="725488" y="4244975"/>
            <a:ext cx="1901825" cy="620713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 sz="1600">
                <a:solidFill>
                  <a:srgbClr val="FF0000"/>
                </a:solidFill>
              </a:rPr>
              <a:t>n par</a:t>
            </a:r>
            <a:r>
              <a:rPr lang="es-AR" sz="1600">
                <a:solidFill>
                  <a:srgbClr val="FF0000"/>
                </a:solidFill>
                <a:sym typeface="Wingdings" pitchFamily="2" charset="2"/>
              </a:rPr>
              <a:t> mínimo</a:t>
            </a:r>
          </a:p>
          <a:p>
            <a:r>
              <a:rPr lang="es-AR" sz="1600">
                <a:solidFill>
                  <a:srgbClr val="FF0000"/>
                </a:solidFill>
                <a:sym typeface="Wingdings" pitchFamily="2" charset="2"/>
              </a:rPr>
              <a:t>n impar máximo</a:t>
            </a:r>
            <a:r>
              <a:rPr lang="es-AR"/>
              <a:t> </a:t>
            </a:r>
            <a:endParaRPr lang="es-ES_tradnl"/>
          </a:p>
        </p:txBody>
      </p:sp>
      <p:pic>
        <p:nvPicPr>
          <p:cNvPr id="26636" name="Picture 2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03717" y="2805714"/>
            <a:ext cx="2154237" cy="69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6637" name="Group 26"/>
          <p:cNvGrpSpPr>
            <a:grpSpLocks/>
          </p:cNvGrpSpPr>
          <p:nvPr/>
        </p:nvGrpSpPr>
        <p:grpSpPr bwMode="auto">
          <a:xfrm>
            <a:off x="4500563" y="765175"/>
            <a:ext cx="3887787" cy="1655763"/>
            <a:chOff x="2835" y="482"/>
            <a:chExt cx="2449" cy="1043"/>
          </a:xfrm>
        </p:grpSpPr>
        <p:pic>
          <p:nvPicPr>
            <p:cNvPr id="26638" name="Picture 12" descr="MC900331097[1]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835" y="572"/>
              <a:ext cx="369" cy="5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39" name="Picture 13" descr="MC900410475[1]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 flipH="1">
              <a:off x="4248" y="799"/>
              <a:ext cx="401" cy="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640" name="Line 14"/>
            <p:cNvSpPr>
              <a:spLocks noChangeShapeType="1"/>
            </p:cNvSpPr>
            <p:nvPr/>
          </p:nvSpPr>
          <p:spPr bwMode="auto">
            <a:xfrm>
              <a:off x="5284" y="527"/>
              <a:ext cx="0" cy="998"/>
            </a:xfrm>
            <a:prstGeom prst="line">
              <a:avLst/>
            </a:prstGeom>
            <a:noFill/>
            <a:ln w="76200" cmpd="tri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41" name="Line 15"/>
            <p:cNvSpPr>
              <a:spLocks noChangeShapeType="1"/>
            </p:cNvSpPr>
            <p:nvPr/>
          </p:nvSpPr>
          <p:spPr bwMode="auto">
            <a:xfrm>
              <a:off x="3061" y="663"/>
              <a:ext cx="222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42" name="Line 16"/>
            <p:cNvSpPr>
              <a:spLocks noChangeShapeType="1"/>
            </p:cNvSpPr>
            <p:nvPr/>
          </p:nvSpPr>
          <p:spPr bwMode="auto">
            <a:xfrm>
              <a:off x="3061" y="1298"/>
              <a:ext cx="149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43" name="Text Box 17"/>
            <p:cNvSpPr txBox="1">
              <a:spLocks noChangeArrowheads="1"/>
            </p:cNvSpPr>
            <p:nvPr/>
          </p:nvSpPr>
          <p:spPr bwMode="auto">
            <a:xfrm>
              <a:off x="4105" y="482"/>
              <a:ext cx="181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s-AR" sz="1600">
                  <a:solidFill>
                    <a:srgbClr val="FF0000"/>
                  </a:solidFill>
                </a:rPr>
                <a:t>d</a:t>
              </a:r>
              <a:endParaRPr lang="es-ES_tradnl" sz="1600">
                <a:solidFill>
                  <a:srgbClr val="FF0000"/>
                </a:solidFill>
              </a:endParaRPr>
            </a:p>
          </p:txBody>
        </p:sp>
        <p:sp>
          <p:nvSpPr>
            <p:cNvPr id="26644" name="Text Box 18"/>
            <p:cNvSpPr txBox="1">
              <a:spLocks noChangeArrowheads="1"/>
            </p:cNvSpPr>
            <p:nvPr/>
          </p:nvSpPr>
          <p:spPr bwMode="auto">
            <a:xfrm>
              <a:off x="3515" y="1071"/>
              <a:ext cx="181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s-AR" sz="1600">
                  <a:solidFill>
                    <a:srgbClr val="FF0000"/>
                  </a:solidFill>
                </a:rPr>
                <a:t>r</a:t>
              </a:r>
              <a:endParaRPr lang="es-ES_tradnl" sz="1600">
                <a:solidFill>
                  <a:srgbClr val="FF0000"/>
                </a:solidFill>
              </a:endParaRPr>
            </a:p>
          </p:txBody>
        </p:sp>
        <p:sp>
          <p:nvSpPr>
            <p:cNvPr id="26645" name="Text Box 25"/>
            <p:cNvSpPr txBox="1">
              <a:spLocks noChangeArrowheads="1"/>
            </p:cNvSpPr>
            <p:nvPr/>
          </p:nvSpPr>
          <p:spPr bwMode="auto">
            <a:xfrm>
              <a:off x="4558" y="754"/>
              <a:ext cx="31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s-AR" sz="1400"/>
                <a:t>V=0</a:t>
              </a:r>
              <a:endParaRPr lang="es-ES_tradnl" sz="14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/>
          </p:cNvSpPr>
          <p:nvPr>
            <p:ph type="title"/>
          </p:nvPr>
        </p:nvSpPr>
        <p:spPr bwMode="auto"/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s-AR">
                <a:effectLst/>
              </a:rPr>
              <a:t>Ejemplo 3</a:t>
            </a:r>
            <a:endParaRPr lang="es-ES_tradnl">
              <a:effectLst/>
            </a:endParaRPr>
          </a:p>
        </p:txBody>
      </p:sp>
      <p:sp>
        <p:nvSpPr>
          <p:cNvPr id="27650" name="Rectangle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AR" sz="2400" dirty="0"/>
              <a:t>El patrón de interferencia también depende de la frecuencia.</a:t>
            </a:r>
          </a:p>
          <a:p>
            <a:r>
              <a:rPr lang="es-AR" sz="2400" dirty="0"/>
              <a:t>Si fijamos r, y la frecuencia varia</a:t>
            </a:r>
          </a:p>
          <a:p>
            <a:endParaRPr lang="es-AR" sz="2400" dirty="0"/>
          </a:p>
          <a:p>
            <a:endParaRPr lang="es-AR" sz="2400" dirty="0"/>
          </a:p>
          <a:p>
            <a:pPr lvl="1">
              <a:buFont typeface="Verdana" pitchFamily="34" charset="0"/>
              <a:buNone/>
            </a:pPr>
            <a:r>
              <a:rPr lang="es-AR" sz="2400" dirty="0"/>
              <a:t>nos desplazamos de un máximo a un mínimo.</a:t>
            </a:r>
          </a:p>
          <a:p>
            <a:r>
              <a:rPr lang="es-AR" sz="2400" u="sng" dirty="0" err="1">
                <a:solidFill>
                  <a:srgbClr val="FF0000"/>
                </a:solidFill>
              </a:rPr>
              <a:t>Delay</a:t>
            </a:r>
            <a:r>
              <a:rPr lang="es-AR" sz="2400" u="sng" dirty="0">
                <a:solidFill>
                  <a:srgbClr val="FF0000"/>
                </a:solidFill>
              </a:rPr>
              <a:t> Spread:</a:t>
            </a:r>
            <a:r>
              <a:rPr lang="es-AR" sz="2400" dirty="0"/>
              <a:t> La diferencia entre los retardos de propagación de los dos caminos</a:t>
            </a:r>
          </a:p>
          <a:p>
            <a:endParaRPr lang="es-AR" sz="2400" dirty="0"/>
          </a:p>
          <a:p>
            <a:endParaRPr lang="es-AR" sz="2400" dirty="0"/>
          </a:p>
          <a:p>
            <a:pPr lvl="1">
              <a:buFont typeface="Verdana" pitchFamily="34" charset="0"/>
              <a:buNone/>
            </a:pPr>
            <a:endParaRPr lang="es-ES_tradnl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6DB23C-595B-4687-BDD7-6766388F035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27651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86931" y="3356992"/>
            <a:ext cx="2370137" cy="67786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27652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94917" y="5695228"/>
            <a:ext cx="1554163" cy="61753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/>
              <a:t>Ejemplo</a:t>
            </a:r>
            <a:r>
              <a:rPr lang="en-US" dirty="0"/>
              <a:t> 4</a:t>
            </a: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Reflexión en pared con antena movil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6DB23C-595B-4687-BDD7-6766388F035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2867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6809" y="3245220"/>
            <a:ext cx="5789613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/>
              <a:t>Ejemplo</a:t>
            </a:r>
            <a:r>
              <a:rPr lang="en-US" dirty="0"/>
              <a:t> 4</a:t>
            </a:r>
          </a:p>
        </p:txBody>
      </p:sp>
      <p:sp>
        <p:nvSpPr>
          <p:cNvPr id="2969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en-US" sz="2800"/>
              <a:t>Onda directa y onda reflejada</a:t>
            </a:r>
          </a:p>
          <a:p>
            <a:pPr eaLnBrk="1" hangingPunct="1"/>
            <a:endParaRPr lang="en-US" sz="2800"/>
          </a:p>
          <a:p>
            <a:pPr eaLnBrk="1" hangingPunct="1"/>
            <a:endParaRPr lang="en-US" sz="2800"/>
          </a:p>
          <a:p>
            <a:pPr eaLnBrk="1" hangingPunct="1"/>
            <a:endParaRPr lang="en-US" sz="2800"/>
          </a:p>
          <a:p>
            <a:pPr eaLnBrk="1" hangingPunct="1"/>
            <a:endParaRPr lang="en-US" sz="2800"/>
          </a:p>
          <a:p>
            <a:pPr eaLnBrk="1" hangingPunct="1"/>
            <a:endParaRPr lang="en-US" sz="2800"/>
          </a:p>
          <a:p>
            <a:pPr eaLnBrk="1" hangingPunct="1"/>
            <a:endParaRPr lang="en-US" sz="2800"/>
          </a:p>
          <a:p>
            <a:pPr eaLnBrk="1" hangingPunct="1"/>
            <a:r>
              <a:rPr lang="en-US" sz="2800"/>
              <a:t>Doppler spread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6DB23C-595B-4687-BDD7-6766388F035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2969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03350" y="2564904"/>
            <a:ext cx="7047978" cy="1009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0" name="TextBox 4"/>
          <p:cNvSpPr txBox="1">
            <a:spLocks noChangeArrowheads="1"/>
          </p:cNvSpPr>
          <p:nvPr/>
        </p:nvSpPr>
        <p:spPr bwMode="auto">
          <a:xfrm>
            <a:off x="1403350" y="3644900"/>
            <a:ext cx="29543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Onda directa de frecuencia</a:t>
            </a:r>
          </a:p>
        </p:txBody>
      </p:sp>
      <p:sp>
        <p:nvSpPr>
          <p:cNvPr id="29701" name="TextBox 5"/>
          <p:cNvSpPr txBox="1">
            <a:spLocks noChangeArrowheads="1"/>
          </p:cNvSpPr>
          <p:nvPr/>
        </p:nvSpPr>
        <p:spPr bwMode="auto">
          <a:xfrm>
            <a:off x="5148263" y="3644900"/>
            <a:ext cx="31464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Onda reflejada de frecuencia</a:t>
            </a:r>
          </a:p>
        </p:txBody>
      </p:sp>
      <p:pic>
        <p:nvPicPr>
          <p:cNvPr id="2970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4075" y="4076700"/>
            <a:ext cx="137160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3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40425" y="4076700"/>
            <a:ext cx="1304925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Up-Down Arrow 8"/>
          <p:cNvSpPr/>
          <p:nvPr/>
        </p:nvSpPr>
        <p:spPr>
          <a:xfrm>
            <a:off x="2627313" y="4365625"/>
            <a:ext cx="215900" cy="36036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Up-Down Arrow 9"/>
          <p:cNvSpPr/>
          <p:nvPr/>
        </p:nvSpPr>
        <p:spPr>
          <a:xfrm>
            <a:off x="6443663" y="4437063"/>
            <a:ext cx="215900" cy="36036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9706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16238" y="5734050"/>
            <a:ext cx="2351087" cy="79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9707" name="Group 12"/>
          <p:cNvGrpSpPr>
            <a:grpSpLocks/>
          </p:cNvGrpSpPr>
          <p:nvPr/>
        </p:nvGrpSpPr>
        <p:grpSpPr bwMode="auto">
          <a:xfrm>
            <a:off x="4572000" y="260350"/>
            <a:ext cx="3887788" cy="1655763"/>
            <a:chOff x="2835" y="482"/>
            <a:chExt cx="2449" cy="1043"/>
          </a:xfrm>
        </p:grpSpPr>
        <p:pic>
          <p:nvPicPr>
            <p:cNvPr id="29708" name="Picture 13" descr="MC900331097[1]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835" y="572"/>
              <a:ext cx="369" cy="5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709" name="Picture 14" descr="MC900410475[1]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 flipH="1">
              <a:off x="4248" y="799"/>
              <a:ext cx="401" cy="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710" name="Line 15"/>
            <p:cNvSpPr>
              <a:spLocks noChangeShapeType="1"/>
            </p:cNvSpPr>
            <p:nvPr/>
          </p:nvSpPr>
          <p:spPr bwMode="auto">
            <a:xfrm>
              <a:off x="5284" y="527"/>
              <a:ext cx="0" cy="998"/>
            </a:xfrm>
            <a:prstGeom prst="line">
              <a:avLst/>
            </a:prstGeom>
            <a:noFill/>
            <a:ln w="76200" cmpd="tri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11" name="Line 16"/>
            <p:cNvSpPr>
              <a:spLocks noChangeShapeType="1"/>
            </p:cNvSpPr>
            <p:nvPr/>
          </p:nvSpPr>
          <p:spPr bwMode="auto">
            <a:xfrm>
              <a:off x="3061" y="663"/>
              <a:ext cx="222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12" name="Line 17"/>
            <p:cNvSpPr>
              <a:spLocks noChangeShapeType="1"/>
            </p:cNvSpPr>
            <p:nvPr/>
          </p:nvSpPr>
          <p:spPr bwMode="auto">
            <a:xfrm>
              <a:off x="3061" y="1298"/>
              <a:ext cx="149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13" name="Text Box 18"/>
            <p:cNvSpPr txBox="1">
              <a:spLocks noChangeArrowheads="1"/>
            </p:cNvSpPr>
            <p:nvPr/>
          </p:nvSpPr>
          <p:spPr bwMode="auto">
            <a:xfrm>
              <a:off x="4105" y="482"/>
              <a:ext cx="181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s-AR" sz="1600">
                  <a:solidFill>
                    <a:srgbClr val="FF0000"/>
                  </a:solidFill>
                </a:rPr>
                <a:t>d</a:t>
              </a:r>
              <a:endParaRPr lang="es-ES_tradnl" sz="1600">
                <a:solidFill>
                  <a:srgbClr val="FF0000"/>
                </a:solidFill>
              </a:endParaRPr>
            </a:p>
          </p:txBody>
        </p:sp>
        <p:sp>
          <p:nvSpPr>
            <p:cNvPr id="29714" name="Text Box 19"/>
            <p:cNvSpPr txBox="1">
              <a:spLocks noChangeArrowheads="1"/>
            </p:cNvSpPr>
            <p:nvPr/>
          </p:nvSpPr>
          <p:spPr bwMode="auto">
            <a:xfrm>
              <a:off x="3515" y="1071"/>
              <a:ext cx="181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s-AR" sz="1600">
                  <a:solidFill>
                    <a:srgbClr val="FF0000"/>
                  </a:solidFill>
                </a:rPr>
                <a:t>r</a:t>
              </a:r>
              <a:endParaRPr lang="es-ES_tradnl" sz="1600">
                <a:solidFill>
                  <a:srgbClr val="FF0000"/>
                </a:solidFill>
              </a:endParaRPr>
            </a:p>
          </p:txBody>
        </p:sp>
        <p:sp>
          <p:nvSpPr>
            <p:cNvPr id="29715" name="Text Box 20"/>
            <p:cNvSpPr txBox="1">
              <a:spLocks noChangeArrowheads="1"/>
            </p:cNvSpPr>
            <p:nvPr/>
          </p:nvSpPr>
          <p:spPr bwMode="auto">
            <a:xfrm>
              <a:off x="4558" y="754"/>
              <a:ext cx="318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s-AR" sz="1400"/>
                <a:t>V&gt;0</a:t>
              </a:r>
              <a:endParaRPr lang="es-ES_tradnl" sz="14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/>
              <a:t>Ejemplo</a:t>
            </a:r>
            <a:r>
              <a:rPr lang="en-US" dirty="0"/>
              <a:t> 4</a:t>
            </a:r>
          </a:p>
        </p:txBody>
      </p:sp>
      <p:sp>
        <p:nvSpPr>
          <p:cNvPr id="30722" name="Content Placeholder 2"/>
          <p:cNvSpPr>
            <a:spLocks noGrp="1"/>
          </p:cNvSpPr>
          <p:nvPr>
            <p:ph idx="1"/>
          </p:nvPr>
        </p:nvSpPr>
        <p:spPr>
          <a:xfrm>
            <a:off x="938758" y="1554017"/>
            <a:ext cx="7633742" cy="3593591"/>
          </a:xfrm>
        </p:spPr>
        <p:txBody>
          <a:bodyPr/>
          <a:lstStyle/>
          <a:p>
            <a:pPr eaLnBrk="1" hangingPunct="1"/>
            <a:r>
              <a:rPr lang="en-US" sz="2400" dirty="0" err="1"/>
              <a:t>Señal</a:t>
            </a:r>
            <a:r>
              <a:rPr lang="en-US" sz="2400" dirty="0"/>
              <a:t> </a:t>
            </a:r>
            <a:r>
              <a:rPr lang="en-US" sz="2400" dirty="0" err="1"/>
              <a:t>recibida</a:t>
            </a:r>
            <a:r>
              <a:rPr lang="en-US" sz="2400" dirty="0"/>
              <a:t> con </a:t>
            </a:r>
            <a:r>
              <a:rPr lang="en-US" sz="2400" dirty="0" err="1"/>
              <a:t>frecuencia</a:t>
            </a:r>
            <a:r>
              <a:rPr lang="en-US" sz="2400" dirty="0"/>
              <a:t> de </a:t>
            </a:r>
            <a:r>
              <a:rPr lang="en-US" sz="2400" dirty="0" err="1"/>
              <a:t>portadora</a:t>
            </a:r>
            <a:r>
              <a:rPr lang="en-US" sz="2400" dirty="0"/>
              <a:t> f y </a:t>
            </a:r>
            <a:r>
              <a:rPr lang="en-US" sz="2400" dirty="0" err="1"/>
              <a:t>envolvente</a:t>
            </a:r>
            <a:r>
              <a:rPr lang="en-US" sz="2400" dirty="0"/>
              <a:t> con </a:t>
            </a:r>
            <a:r>
              <a:rPr lang="en-US" sz="2400" dirty="0" err="1"/>
              <a:t>frecuencia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6DB23C-595B-4687-BDD7-6766388F035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3072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75" y="3048446"/>
            <a:ext cx="4469209" cy="335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4" name="TextBox 4"/>
          <p:cNvSpPr txBox="1">
            <a:spLocks noChangeArrowheads="1"/>
          </p:cNvSpPr>
          <p:nvPr/>
        </p:nvSpPr>
        <p:spPr bwMode="auto">
          <a:xfrm>
            <a:off x="7235825" y="2997200"/>
            <a:ext cx="1657350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F=900 Mhz</a:t>
            </a:r>
          </a:p>
          <a:p>
            <a:r>
              <a:rPr lang="en-US"/>
              <a:t>V=60Km/h</a:t>
            </a:r>
          </a:p>
          <a:p>
            <a:r>
              <a:rPr lang="en-US"/>
              <a:t>d=10m</a:t>
            </a:r>
          </a:p>
        </p:txBody>
      </p:sp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91880" y="2419672"/>
            <a:ext cx="1919288" cy="64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6" name="Text Box 7"/>
          <p:cNvSpPr txBox="1">
            <a:spLocks noChangeArrowheads="1"/>
          </p:cNvSpPr>
          <p:nvPr/>
        </p:nvSpPr>
        <p:spPr bwMode="auto">
          <a:xfrm>
            <a:off x="7164388" y="4724400"/>
            <a:ext cx="12969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AR"/>
              <a:t>Ds=100Hz</a:t>
            </a:r>
            <a:endParaRPr lang="es-ES_tradnl"/>
          </a:p>
        </p:txBody>
      </p:sp>
      <p:sp>
        <p:nvSpPr>
          <p:cNvPr id="30727" name="AutoShape 9"/>
          <p:cNvSpPr>
            <a:spLocks noChangeArrowheads="1"/>
          </p:cNvSpPr>
          <p:nvPr/>
        </p:nvSpPr>
        <p:spPr bwMode="auto">
          <a:xfrm>
            <a:off x="7740650" y="4076700"/>
            <a:ext cx="287338" cy="504825"/>
          </a:xfrm>
          <a:prstGeom prst="downArrow">
            <a:avLst>
              <a:gd name="adj1" fmla="val 50000"/>
              <a:gd name="adj2" fmla="val 4392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/>
              <a:t>Ejemplo</a:t>
            </a:r>
            <a:r>
              <a:rPr lang="en-US" dirty="0"/>
              <a:t> 4</a:t>
            </a:r>
          </a:p>
        </p:txBody>
      </p:sp>
      <p:sp>
        <p:nvSpPr>
          <p:cNvPr id="31747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en-US" sz="2800"/>
              <a:t>La respuesta a una sinosoide, es otra sinosoide de igual frecuencia con una envolvente variante en el tiempo.</a:t>
            </a:r>
          </a:p>
          <a:p>
            <a:pPr eaLnBrk="1" hangingPunct="1"/>
            <a:r>
              <a:rPr lang="en-US" sz="2800"/>
              <a:t>La envolvente varia en función del doppler, haciendo variar la amplitud de la señal recibida.</a:t>
            </a:r>
          </a:p>
          <a:p>
            <a:pPr eaLnBrk="1" hangingPunct="1"/>
            <a:r>
              <a:rPr lang="en-US" sz="2800"/>
              <a:t>La atenuación con la distancia (denominador) se produce a una tasa mucho mas lenta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F1E81A-BF0C-472B-AF99-156AEA9F8EC3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31746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6824663" y="382588"/>
            <a:ext cx="2319337" cy="4164012"/>
          </a:xfrm>
        </p:spPr>
        <p:txBody>
          <a:bodyPr/>
          <a:lstStyle/>
          <a:p>
            <a:pPr marL="44450" eaLnBrk="1" hangingPunct="1">
              <a:spcBef>
                <a:spcPct val="0"/>
              </a:spcBef>
            </a:pPr>
            <a:r>
              <a:rPr lang="en-US" sz="2800" dirty="0" err="1"/>
              <a:t>Efecto</a:t>
            </a:r>
            <a:r>
              <a:rPr lang="en-US" sz="2800" dirty="0"/>
              <a:t> Doppler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>
              <a:defRPr/>
            </a:pPr>
            <a:r>
              <a:rPr lang="en-US" cap="none">
                <a:effectLst>
                  <a:outerShdw blurRad="38100" dist="38100" dir="2700000" algn="tl">
                    <a:srgbClr val="C0C0C0"/>
                  </a:outerShdw>
                </a:effectLst>
              </a:rPr>
              <a:t>EFECTO DOPPLER vs EFECTO 1/r</a:t>
            </a:r>
          </a:p>
        </p:txBody>
      </p:sp>
      <p:pic>
        <p:nvPicPr>
          <p:cNvPr id="3277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7721" y="1743485"/>
            <a:ext cx="4789158" cy="35941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F1E81A-BF0C-472B-AF99-156AEA9F8EC3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32772" name="Line 5"/>
          <p:cNvSpPr>
            <a:spLocks noChangeShapeType="1"/>
          </p:cNvSpPr>
          <p:nvPr/>
        </p:nvSpPr>
        <p:spPr bwMode="auto">
          <a:xfrm flipH="1">
            <a:off x="5801664" y="1552491"/>
            <a:ext cx="576262" cy="719137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773" name="Text Box 6"/>
          <p:cNvSpPr txBox="1">
            <a:spLocks noChangeArrowheads="1"/>
          </p:cNvSpPr>
          <p:nvPr/>
        </p:nvSpPr>
        <p:spPr bwMode="auto">
          <a:xfrm>
            <a:off x="6516688" y="1281276"/>
            <a:ext cx="1657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 dirty="0">
                <a:solidFill>
                  <a:srgbClr val="FF0000"/>
                </a:solidFill>
              </a:rPr>
              <a:t>Atenuación 1/r</a:t>
            </a:r>
            <a:endParaRPr lang="es-ES_tradnl" dirty="0">
              <a:solidFill>
                <a:srgbClr val="FF0000"/>
              </a:solidFill>
            </a:endParaRPr>
          </a:p>
        </p:txBody>
      </p:sp>
      <p:pic>
        <p:nvPicPr>
          <p:cNvPr id="327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300663"/>
            <a:ext cx="8864600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5" name="Oval 8"/>
          <p:cNvSpPr>
            <a:spLocks noChangeArrowheads="1"/>
          </p:cNvSpPr>
          <p:nvPr/>
        </p:nvSpPr>
        <p:spPr bwMode="auto">
          <a:xfrm>
            <a:off x="2268538" y="6021388"/>
            <a:ext cx="1079500" cy="360362"/>
          </a:xfrm>
          <a:prstGeom prst="ellips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76" name="Oval 9"/>
          <p:cNvSpPr>
            <a:spLocks noChangeArrowheads="1"/>
          </p:cNvSpPr>
          <p:nvPr/>
        </p:nvSpPr>
        <p:spPr bwMode="auto">
          <a:xfrm>
            <a:off x="5580063" y="6021388"/>
            <a:ext cx="1584325" cy="360362"/>
          </a:xfrm>
          <a:prstGeom prst="ellips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77" name="Line 10"/>
          <p:cNvSpPr>
            <a:spLocks noChangeShapeType="1"/>
          </p:cNvSpPr>
          <p:nvPr/>
        </p:nvSpPr>
        <p:spPr bwMode="auto">
          <a:xfrm flipV="1">
            <a:off x="2771776" y="4077072"/>
            <a:ext cx="807080" cy="1944316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778" name="Line 11"/>
          <p:cNvSpPr>
            <a:spLocks noChangeShapeType="1"/>
          </p:cNvSpPr>
          <p:nvPr/>
        </p:nvSpPr>
        <p:spPr bwMode="auto">
          <a:xfrm flipH="1" flipV="1">
            <a:off x="5508104" y="3861048"/>
            <a:ext cx="1008584" cy="216034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/>
          </p:cNvSpPr>
          <p:nvPr>
            <p:ph type="title"/>
          </p:nvPr>
        </p:nvSpPr>
        <p:spPr bwMode="auto">
          <a:noFill/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s-AR" dirty="0">
                <a:effectLst/>
              </a:rPr>
              <a:t>El canal inalámbrico</a:t>
            </a:r>
            <a:endParaRPr lang="es-ES_tradnl" dirty="0">
              <a:effectLst/>
            </a:endParaRPr>
          </a:p>
        </p:txBody>
      </p:sp>
      <p:sp>
        <p:nvSpPr>
          <p:cNvPr id="15362" name="Rectangle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eaLnBrk="1" hangingPunct="1">
              <a:lnSpc>
                <a:spcPct val="90000"/>
              </a:lnSpc>
            </a:pPr>
            <a:endParaRPr lang="es-AR" sz="2800"/>
          </a:p>
          <a:p>
            <a:pPr eaLnBrk="1" hangingPunct="1">
              <a:lnSpc>
                <a:spcPct val="90000"/>
              </a:lnSpc>
            </a:pPr>
            <a:r>
              <a:rPr lang="es-AR" sz="2800"/>
              <a:t>El canal de comunicación es un componente “fundamental” en todos los sistemas de comunicaciones.</a:t>
            </a:r>
            <a:endParaRPr lang="es-ES_tradnl" sz="2800"/>
          </a:p>
          <a:p>
            <a:pPr eaLnBrk="1" hangingPunct="1">
              <a:lnSpc>
                <a:spcPct val="90000"/>
              </a:lnSpc>
            </a:pPr>
            <a:r>
              <a:rPr lang="es-AR" sz="2800"/>
              <a:t>Es clave conocer los mecanismos de propagación en un canal inalámbrico y su modelado.</a:t>
            </a:r>
          </a:p>
          <a:p>
            <a:pPr eaLnBrk="1" hangingPunct="1">
              <a:lnSpc>
                <a:spcPct val="90000"/>
              </a:lnSpc>
            </a:pPr>
            <a:r>
              <a:rPr lang="es-AR" sz="2800"/>
              <a:t>Los canales inalámbricos se pueden estudiar siguiendo los conceptos de electromagnetismo y propagación de ondas.</a:t>
            </a:r>
          </a:p>
          <a:p>
            <a:pPr eaLnBrk="1" hangingPunct="1">
              <a:lnSpc>
                <a:spcPct val="90000"/>
              </a:lnSpc>
            </a:pPr>
            <a:endParaRPr lang="es-AR" sz="28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6DB23C-595B-4687-BDD7-6766388F035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/>
              <a:t>Ejemplo</a:t>
            </a:r>
            <a:r>
              <a:rPr lang="en-US" dirty="0"/>
              <a:t> 5</a:t>
            </a:r>
          </a:p>
        </p:txBody>
      </p:sp>
      <p:sp>
        <p:nvSpPr>
          <p:cNvPr id="33794" name="Content Placeholder 2"/>
          <p:cNvSpPr>
            <a:spLocks noGrp="1"/>
          </p:cNvSpPr>
          <p:nvPr>
            <p:ph idx="1"/>
          </p:nvPr>
        </p:nvSpPr>
        <p:spPr>
          <a:xfrm>
            <a:off x="755128" y="1287693"/>
            <a:ext cx="8388871" cy="3593591"/>
          </a:xfrm>
        </p:spPr>
        <p:txBody>
          <a:bodyPr/>
          <a:lstStyle/>
          <a:p>
            <a:pPr eaLnBrk="1" hangingPunct="1"/>
            <a:r>
              <a:rPr lang="en-US" sz="2800" dirty="0" err="1"/>
              <a:t>Reflexión</a:t>
            </a:r>
            <a:r>
              <a:rPr lang="en-US" sz="2800" dirty="0"/>
              <a:t> con </a:t>
            </a:r>
            <a:r>
              <a:rPr lang="en-US" sz="2800" dirty="0" err="1"/>
              <a:t>plano</a:t>
            </a:r>
            <a:r>
              <a:rPr lang="en-US" sz="2800" dirty="0"/>
              <a:t> de tierra</a:t>
            </a:r>
          </a:p>
          <a:p>
            <a:pPr marL="742950" lvl="1" indent="-285750" eaLnBrk="1" hangingPunct="1"/>
            <a:r>
              <a:rPr lang="en-US" sz="2400" dirty="0"/>
              <a:t>La </a:t>
            </a:r>
            <a:r>
              <a:rPr lang="en-US" sz="2400" dirty="0" err="1"/>
              <a:t>potencia</a:t>
            </a:r>
            <a:r>
              <a:rPr lang="en-US" sz="2400" dirty="0"/>
              <a:t> </a:t>
            </a:r>
            <a:r>
              <a:rPr lang="en-US" sz="2400" dirty="0" err="1"/>
              <a:t>recibida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inversamente</a:t>
            </a:r>
            <a:r>
              <a:rPr lang="en-US" sz="2400" dirty="0"/>
              <a:t> </a:t>
            </a:r>
            <a:r>
              <a:rPr lang="en-US" sz="2400" dirty="0" err="1"/>
              <a:t>proporcional</a:t>
            </a:r>
            <a:r>
              <a:rPr lang="en-US" sz="2400" dirty="0"/>
              <a:t> a la 4ta </a:t>
            </a:r>
            <a:r>
              <a:rPr lang="en-US" sz="2400" dirty="0" err="1"/>
              <a:t>potencia</a:t>
            </a:r>
            <a:r>
              <a:rPr lang="en-US" sz="2400" dirty="0"/>
              <a:t> de la </a:t>
            </a:r>
            <a:r>
              <a:rPr lang="en-US" sz="2400" dirty="0" err="1"/>
              <a:t>distancia</a:t>
            </a:r>
            <a:r>
              <a:rPr lang="en-US" sz="2400" dirty="0"/>
              <a:t> entre </a:t>
            </a:r>
            <a:r>
              <a:rPr lang="en-US" sz="2400" dirty="0" err="1"/>
              <a:t>antenas</a:t>
            </a:r>
            <a:r>
              <a:rPr lang="en-US" sz="24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6DB23C-595B-4687-BDD7-6766388F035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3379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06569" y="2991686"/>
            <a:ext cx="5295900" cy="238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3350" y="5373688"/>
            <a:ext cx="3041650" cy="79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7" name="Text Box 7"/>
          <p:cNvSpPr txBox="1">
            <a:spLocks noChangeArrowheads="1"/>
          </p:cNvSpPr>
          <p:nvPr/>
        </p:nvSpPr>
        <p:spPr bwMode="auto">
          <a:xfrm>
            <a:off x="5561012" y="5112618"/>
            <a:ext cx="2673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 dirty="0"/>
              <a:t>La ecuación es valida si:</a:t>
            </a:r>
            <a:endParaRPr lang="es-ES_tradnl" dirty="0"/>
          </a:p>
        </p:txBody>
      </p:sp>
      <p:pic>
        <p:nvPicPr>
          <p:cNvPr id="33798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82028" y="5710665"/>
            <a:ext cx="1482725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Arrow Connector 5"/>
          <p:cNvCxnSpPr>
            <a:endCxn id="33795" idx="2"/>
          </p:cNvCxnSpPr>
          <p:nvPr/>
        </p:nvCxnSpPr>
        <p:spPr>
          <a:xfrm flipH="1" flipV="1">
            <a:off x="4354519" y="5376111"/>
            <a:ext cx="1601225" cy="894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/>
          </p:cNvSpPr>
          <p:nvPr>
            <p:ph type="title"/>
          </p:nvPr>
        </p:nvSpPr>
        <p:spPr bwMode="auto"/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s-AR">
                <a:effectLst/>
              </a:rPr>
              <a:t>Ejemplo 5</a:t>
            </a:r>
            <a:endParaRPr lang="es-ES_tradnl">
              <a:effectLst/>
            </a:endParaRPr>
          </a:p>
        </p:txBody>
      </p:sp>
      <p:sp>
        <p:nvSpPr>
          <p:cNvPr id="34818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/>
              <a:t>Reflexión con plano de tierra</a:t>
            </a:r>
            <a:endParaRPr lang="es-ES_tradnl" sz="28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6DB23C-595B-4687-BDD7-6766388F035C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3481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24075" y="1916113"/>
            <a:ext cx="5226050" cy="380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0" name="Text Box 5"/>
          <p:cNvSpPr txBox="1">
            <a:spLocks noChangeArrowheads="1"/>
          </p:cNvSpPr>
          <p:nvPr/>
        </p:nvSpPr>
        <p:spPr bwMode="auto">
          <a:xfrm>
            <a:off x="7667625" y="2781300"/>
            <a:ext cx="10810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s-ES_tradnl"/>
          </a:p>
        </p:txBody>
      </p:sp>
      <p:sp>
        <p:nvSpPr>
          <p:cNvPr id="34821" name="Text Box 6"/>
          <p:cNvSpPr txBox="1">
            <a:spLocks noChangeArrowheads="1"/>
          </p:cNvSpPr>
          <p:nvPr/>
        </p:nvSpPr>
        <p:spPr bwMode="auto">
          <a:xfrm>
            <a:off x="7019925" y="2636838"/>
            <a:ext cx="1512888" cy="779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AR"/>
              <a:t>hs=5m</a:t>
            </a:r>
          </a:p>
          <a:p>
            <a:pPr>
              <a:spcBef>
                <a:spcPct val="50000"/>
              </a:spcBef>
            </a:pPr>
            <a:r>
              <a:rPr lang="es-AR"/>
              <a:t>hr=1.5m</a:t>
            </a:r>
            <a:endParaRPr lang="es-ES_tradnl"/>
          </a:p>
        </p:txBody>
      </p:sp>
      <p:sp>
        <p:nvSpPr>
          <p:cNvPr id="34822" name="Text Box 7"/>
          <p:cNvSpPr txBox="1">
            <a:spLocks noChangeArrowheads="1"/>
          </p:cNvSpPr>
          <p:nvPr/>
        </p:nvSpPr>
        <p:spPr bwMode="auto">
          <a:xfrm>
            <a:off x="1331913" y="5949950"/>
            <a:ext cx="6985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s-ES_trad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/>
          </p:cNvSpPr>
          <p:nvPr>
            <p:ph type="title"/>
          </p:nvPr>
        </p:nvSpPr>
        <p:spPr bwMode="auto">
          <a:xfrm>
            <a:off x="1924760" y="232652"/>
            <a:ext cx="6589199" cy="128089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>
              <a:defRPr/>
            </a:pPr>
            <a:r>
              <a:rPr lang="es-AR" sz="3900" dirty="0">
                <a:effectLst/>
              </a:rPr>
              <a:t>Modelo entrada/salida canal inalámbrico</a:t>
            </a:r>
            <a:endParaRPr lang="es-ES_tradnl" sz="3900" dirty="0">
              <a:effectLst/>
            </a:endParaRPr>
          </a:p>
        </p:txBody>
      </p:sp>
      <p:sp>
        <p:nvSpPr>
          <p:cNvPr id="35842" name="Rectangle 3"/>
          <p:cNvSpPr>
            <a:spLocks noGrp="1"/>
          </p:cNvSpPr>
          <p:nvPr>
            <p:ph idx="1"/>
          </p:nvPr>
        </p:nvSpPr>
        <p:spPr>
          <a:xfrm>
            <a:off x="899070" y="1642352"/>
            <a:ext cx="8065417" cy="3593591"/>
          </a:xfrm>
        </p:spPr>
        <p:txBody>
          <a:bodyPr>
            <a:normAutofit lnSpcReduction="10000"/>
          </a:bodyPr>
          <a:lstStyle/>
          <a:p>
            <a:r>
              <a:rPr lang="es-AR" sz="2800" dirty="0"/>
              <a:t>La relación entrada/salida para una frecuencia </a:t>
            </a:r>
            <a:r>
              <a:rPr lang="es-AR" sz="2800" i="1" dirty="0"/>
              <a:t>f</a:t>
            </a:r>
            <a:r>
              <a:rPr lang="es-AR" sz="2800" dirty="0"/>
              <a:t> (asumiendo que la atenuación y el retardo son independientes de </a:t>
            </a:r>
            <a:r>
              <a:rPr lang="es-AR" sz="2800" i="1" dirty="0"/>
              <a:t>f</a:t>
            </a:r>
            <a:r>
              <a:rPr lang="es-AR" sz="2800" dirty="0"/>
              <a:t>):</a:t>
            </a:r>
          </a:p>
          <a:p>
            <a:endParaRPr lang="es-AR" sz="2800" dirty="0"/>
          </a:p>
          <a:p>
            <a:endParaRPr lang="es-AR" sz="2800" dirty="0"/>
          </a:p>
          <a:p>
            <a:r>
              <a:rPr lang="es-AR" sz="2400" dirty="0"/>
              <a:t>Considerando r</a:t>
            </a:r>
            <a:r>
              <a:rPr lang="en-US" sz="2400" dirty="0" err="1"/>
              <a:t>eflexión</a:t>
            </a:r>
            <a:r>
              <a:rPr lang="en-US" sz="2400" dirty="0"/>
              <a:t> en pared con </a:t>
            </a:r>
            <a:r>
              <a:rPr lang="en-US" sz="2400" dirty="0" err="1"/>
              <a:t>antena</a:t>
            </a:r>
            <a:r>
              <a:rPr lang="en-US" sz="2400" dirty="0"/>
              <a:t> </a:t>
            </a:r>
            <a:r>
              <a:rPr lang="en-US" sz="2400" dirty="0" err="1"/>
              <a:t>movil</a:t>
            </a:r>
            <a:endParaRPr lang="es-ES_tradnl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6DB23C-595B-4687-BDD7-6766388F035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3584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65773" y="3336006"/>
            <a:ext cx="2812454" cy="815539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3584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75656" y="5133181"/>
            <a:ext cx="2081213" cy="141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5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37857" y="5215648"/>
            <a:ext cx="2609850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6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85113" y="5084763"/>
            <a:ext cx="857250" cy="6477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35847" name="Line 8"/>
          <p:cNvSpPr>
            <a:spLocks noChangeShapeType="1"/>
          </p:cNvSpPr>
          <p:nvPr/>
        </p:nvSpPr>
        <p:spPr bwMode="auto">
          <a:xfrm flipH="1" flipV="1">
            <a:off x="8532813" y="5661025"/>
            <a:ext cx="71437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848" name="Text Box 9"/>
          <p:cNvSpPr txBox="1">
            <a:spLocks noChangeArrowheads="1"/>
          </p:cNvSpPr>
          <p:nvPr/>
        </p:nvSpPr>
        <p:spPr bwMode="auto">
          <a:xfrm>
            <a:off x="8172450" y="6021388"/>
            <a:ext cx="9715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AR" sz="1200"/>
              <a:t>reflexión</a:t>
            </a:r>
            <a:endParaRPr lang="es-ES_tradnl"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/>
          </p:cNvSpPr>
          <p:nvPr>
            <p:ph type="title"/>
          </p:nvPr>
        </p:nvSpPr>
        <p:spPr bwMode="auto"/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>
              <a:defRPr/>
            </a:pPr>
            <a:r>
              <a:rPr lang="es-AR" sz="3900">
                <a:effectLst/>
              </a:rPr>
              <a:t>Modelo entrada/salida canal inalámbrico</a:t>
            </a:r>
            <a:endParaRPr lang="es-ES_tradnl" sz="3900">
              <a:effectLst/>
            </a:endParaRPr>
          </a:p>
        </p:txBody>
      </p:sp>
      <p:sp>
        <p:nvSpPr>
          <p:cNvPr id="36866" name="Rectangle 3"/>
          <p:cNvSpPr>
            <a:spLocks noGrp="1"/>
          </p:cNvSpPr>
          <p:nvPr>
            <p:ph idx="1"/>
          </p:nvPr>
        </p:nvSpPr>
        <p:spPr>
          <a:xfrm>
            <a:off x="808681" y="2133600"/>
            <a:ext cx="7725720" cy="3777622"/>
          </a:xfrm>
        </p:spPr>
        <p:txBody>
          <a:bodyPr>
            <a:normAutofit fontScale="85000" lnSpcReduction="20000"/>
          </a:bodyPr>
          <a:lstStyle/>
          <a:p>
            <a:r>
              <a:rPr lang="es-AR" sz="2400" dirty="0"/>
              <a:t>La señal recibida puede expresarse:</a:t>
            </a:r>
          </a:p>
          <a:p>
            <a:endParaRPr lang="es-AR" sz="2400" dirty="0"/>
          </a:p>
          <a:p>
            <a:endParaRPr lang="es-AR" sz="2400" dirty="0"/>
          </a:p>
          <a:p>
            <a:r>
              <a:rPr lang="es-AR" sz="2400" dirty="0"/>
              <a:t>La respuesta impulsiva del canal será</a:t>
            </a:r>
          </a:p>
          <a:p>
            <a:endParaRPr lang="es-AR" sz="2400" dirty="0"/>
          </a:p>
          <a:p>
            <a:endParaRPr lang="es-AR" sz="2400" dirty="0"/>
          </a:p>
          <a:p>
            <a:r>
              <a:rPr lang="es-AR" sz="2400" dirty="0"/>
              <a:t>Considerando el caso estacionario</a:t>
            </a:r>
          </a:p>
          <a:p>
            <a:endParaRPr lang="es-AR" sz="2400" dirty="0"/>
          </a:p>
          <a:p>
            <a:endParaRPr lang="es-AR" sz="2400" dirty="0"/>
          </a:p>
          <a:p>
            <a:r>
              <a:rPr lang="es-AR" sz="2400" dirty="0"/>
              <a:t>La respuesta en frecuencia (variante en el tiempo)</a:t>
            </a:r>
            <a:endParaRPr lang="es-ES_tradnl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6DB23C-595B-4687-BDD7-6766388F035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36867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96136" y="1919663"/>
            <a:ext cx="3260725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8" name="Picture 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33971" y="3171040"/>
            <a:ext cx="3140075" cy="69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9" name="Picture 1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29452" y="4117374"/>
            <a:ext cx="2490788" cy="85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0" name="Picture 1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55776" y="6071994"/>
            <a:ext cx="4433888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/>
          </p:cNvSpPr>
          <p:nvPr>
            <p:ph type="title"/>
          </p:nvPr>
        </p:nvSpPr>
        <p:spPr bwMode="auto">
          <a:xfrm>
            <a:off x="1945201" y="624110"/>
            <a:ext cx="7451335" cy="128089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s-AR" sz="3900" dirty="0">
                <a:effectLst/>
              </a:rPr>
              <a:t>Modelo equivalente banda-base</a:t>
            </a:r>
            <a:endParaRPr lang="es-ES_tradnl" sz="3900" dirty="0">
              <a:effectLst/>
            </a:endParaRPr>
          </a:p>
        </p:txBody>
      </p:sp>
      <p:pic>
        <p:nvPicPr>
          <p:cNvPr id="3789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790411" y="2183827"/>
            <a:ext cx="6132512" cy="3095625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6DB23C-595B-4687-BDD7-6766388F035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37891" name="Text Box 5"/>
          <p:cNvSpPr txBox="1">
            <a:spLocks noChangeArrowheads="1"/>
          </p:cNvSpPr>
          <p:nvPr/>
        </p:nvSpPr>
        <p:spPr bwMode="auto">
          <a:xfrm>
            <a:off x="971600" y="1952707"/>
            <a:ext cx="63359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s-AR" dirty="0"/>
              <a:t>Proceso de up-</a:t>
            </a:r>
            <a:r>
              <a:rPr lang="es-AR" dirty="0" err="1"/>
              <a:t>conversion</a:t>
            </a:r>
            <a:r>
              <a:rPr lang="es-AR" dirty="0"/>
              <a:t> y </a:t>
            </a:r>
            <a:r>
              <a:rPr lang="es-AR" dirty="0" err="1"/>
              <a:t>down-conversion</a:t>
            </a:r>
            <a:endParaRPr lang="es-ES_tradnl" dirty="0"/>
          </a:p>
        </p:txBody>
      </p:sp>
      <p:pic>
        <p:nvPicPr>
          <p:cNvPr id="37892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536" y="5697948"/>
            <a:ext cx="5249862" cy="744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3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56176" y="4838701"/>
            <a:ext cx="2916237" cy="19875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/>
          </p:cNvSpPr>
          <p:nvPr>
            <p:ph type="title"/>
          </p:nvPr>
        </p:nvSpPr>
        <p:spPr bwMode="auto">
          <a:xfrm>
            <a:off x="1259632" y="624110"/>
            <a:ext cx="7884367" cy="128089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s-AR" dirty="0">
                <a:effectLst/>
              </a:rPr>
              <a:t>Modelo equivalente banda-base</a:t>
            </a:r>
            <a:endParaRPr lang="es-ES_tradnl" dirty="0">
              <a:effectLst/>
            </a:endParaRPr>
          </a:p>
        </p:txBody>
      </p:sp>
      <p:sp>
        <p:nvSpPr>
          <p:cNvPr id="38914" name="Rectangle 4"/>
          <p:cNvSpPr>
            <a:spLocks noGrp="1"/>
          </p:cNvSpPr>
          <p:nvPr>
            <p:ph idx="1"/>
          </p:nvPr>
        </p:nvSpPr>
        <p:spPr>
          <a:xfrm>
            <a:off x="972429" y="1272695"/>
            <a:ext cx="7633742" cy="3593591"/>
          </a:xfrm>
        </p:spPr>
        <p:txBody>
          <a:bodyPr/>
          <a:lstStyle/>
          <a:p>
            <a:r>
              <a:rPr lang="es-AR" dirty="0"/>
              <a:t>Modulación en cuadratura QAM</a:t>
            </a:r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r>
              <a:rPr lang="es-AR" dirty="0"/>
              <a:t>Equivalente banda-base</a:t>
            </a:r>
          </a:p>
          <a:p>
            <a:endParaRPr lang="es-AR" dirty="0"/>
          </a:p>
          <a:p>
            <a:pPr lvl="1"/>
            <a:r>
              <a:rPr lang="es-AR" dirty="0"/>
              <a:t>Canal equivalente</a:t>
            </a:r>
            <a:endParaRPr lang="es-ES_tradn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6DB23C-595B-4687-BDD7-6766388F035C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3891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94711" y="1966003"/>
            <a:ext cx="3891868" cy="1821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6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63713" y="4941888"/>
            <a:ext cx="2609850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7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32040" y="4948180"/>
            <a:ext cx="2225675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8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80616" y="5629580"/>
            <a:ext cx="268128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/>
          </p:cNvSpPr>
          <p:nvPr>
            <p:ph type="title"/>
          </p:nvPr>
        </p:nvSpPr>
        <p:spPr bwMode="auto">
          <a:xfrm>
            <a:off x="1945201" y="624110"/>
            <a:ext cx="7091295" cy="128089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s-AR" dirty="0">
                <a:effectLst/>
              </a:rPr>
              <a:t>Modelo banda-base discreto</a:t>
            </a:r>
            <a:endParaRPr lang="es-ES_tradnl" dirty="0">
              <a:effectLst/>
            </a:endParaRPr>
          </a:p>
        </p:txBody>
      </p:sp>
      <p:sp>
        <p:nvSpPr>
          <p:cNvPr id="39938" name="Rectangle 3"/>
          <p:cNvSpPr>
            <a:spLocks noGrp="1"/>
          </p:cNvSpPr>
          <p:nvPr>
            <p:ph idx="1"/>
          </p:nvPr>
        </p:nvSpPr>
        <p:spPr>
          <a:xfrm>
            <a:off x="648246" y="2100516"/>
            <a:ext cx="8172226" cy="3593591"/>
          </a:xfrm>
        </p:spPr>
        <p:txBody>
          <a:bodyPr>
            <a:normAutofit fontScale="92500" lnSpcReduction="10000"/>
          </a:bodyPr>
          <a:lstStyle/>
          <a:p>
            <a:r>
              <a:rPr lang="es-AR" sz="2800" dirty="0"/>
              <a:t>El modelo de tiempo-discreto se puede obtener a partir el teorema de muestreo</a:t>
            </a:r>
          </a:p>
          <a:p>
            <a:endParaRPr lang="es-AR" sz="2800" dirty="0"/>
          </a:p>
          <a:p>
            <a:endParaRPr lang="es-AR" sz="2800" dirty="0"/>
          </a:p>
          <a:p>
            <a:pPr lvl="1"/>
            <a:r>
              <a:rPr lang="es-AR" sz="2400" dirty="0"/>
              <a:t>La salida banda-base</a:t>
            </a:r>
          </a:p>
          <a:p>
            <a:pPr lvl="1"/>
            <a:endParaRPr lang="es-AR" sz="2400" dirty="0"/>
          </a:p>
          <a:p>
            <a:pPr lvl="1"/>
            <a:endParaRPr lang="es-AR" sz="2400" dirty="0"/>
          </a:p>
          <a:p>
            <a:pPr lvl="1"/>
            <a:r>
              <a:rPr lang="es-AR" sz="2400" dirty="0"/>
              <a:t>La salida muestreada a múltiplos 1/W</a:t>
            </a:r>
            <a:endParaRPr lang="es-ES_tradnl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6DB23C-595B-4687-BDD7-6766388F035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3993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20632" y="3068960"/>
            <a:ext cx="2657475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0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46923" y="3069977"/>
            <a:ext cx="1601788" cy="41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1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19948" y="3573215"/>
            <a:ext cx="2009775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2" name="Rectangle 7"/>
          <p:cNvSpPr>
            <a:spLocks noChangeArrowheads="1"/>
          </p:cNvSpPr>
          <p:nvPr/>
        </p:nvSpPr>
        <p:spPr bwMode="auto">
          <a:xfrm>
            <a:off x="5004048" y="2996952"/>
            <a:ext cx="2519363" cy="11525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39943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19667" y="4293096"/>
            <a:ext cx="4433888" cy="85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4" name="Picture 1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708151" y="5824868"/>
            <a:ext cx="457835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/>
          </p:cNvSpPr>
          <p:nvPr>
            <p:ph type="title"/>
          </p:nvPr>
        </p:nvSpPr>
        <p:spPr bwMode="auto">
          <a:xfrm>
            <a:off x="1945201" y="624110"/>
            <a:ext cx="7198799" cy="128089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s-AR" dirty="0">
                <a:effectLst/>
              </a:rPr>
              <a:t>Modelo banda-base discreto</a:t>
            </a:r>
            <a:endParaRPr lang="es-ES_tradnl" dirty="0">
              <a:effectLst/>
            </a:endParaRPr>
          </a:p>
        </p:txBody>
      </p:sp>
      <p:sp>
        <p:nvSpPr>
          <p:cNvPr id="40962" name="Rectangle 3"/>
          <p:cNvSpPr>
            <a:spLocks noGrp="1"/>
          </p:cNvSpPr>
          <p:nvPr>
            <p:ph idx="1"/>
          </p:nvPr>
        </p:nvSpPr>
        <p:spPr>
          <a:xfrm>
            <a:off x="755129" y="1632204"/>
            <a:ext cx="7633742" cy="4245068"/>
          </a:xfrm>
        </p:spPr>
        <p:txBody>
          <a:bodyPr>
            <a:normAutofit fontScale="62500" lnSpcReduction="20000"/>
          </a:bodyPr>
          <a:lstStyle/>
          <a:p>
            <a:r>
              <a:rPr lang="es-AR" sz="2800" dirty="0"/>
              <a:t>La salida muestreada es una proyección de         en la forma de onda</a:t>
            </a:r>
          </a:p>
          <a:p>
            <a:endParaRPr lang="es-AR" sz="2800" dirty="0"/>
          </a:p>
          <a:p>
            <a:endParaRPr lang="es-AR" sz="2800" dirty="0"/>
          </a:p>
          <a:p>
            <a:r>
              <a:rPr lang="es-AR" sz="2800" dirty="0"/>
              <a:t>Definiendo </a:t>
            </a:r>
          </a:p>
          <a:p>
            <a:endParaRPr lang="es-AR" sz="2800" dirty="0"/>
          </a:p>
          <a:p>
            <a:endParaRPr lang="es-AR" sz="2800" dirty="0"/>
          </a:p>
          <a:p>
            <a:endParaRPr lang="es-AR" sz="2800" dirty="0"/>
          </a:p>
          <a:p>
            <a:pPr lvl="1"/>
            <a:endParaRPr lang="es-AR" sz="2400" dirty="0"/>
          </a:p>
          <a:p>
            <a:pPr marL="457200" lvl="1" indent="0">
              <a:buNone/>
            </a:pPr>
            <a:endParaRPr lang="es-AR" sz="2400" dirty="0"/>
          </a:p>
          <a:p>
            <a:endParaRPr lang="es-AR" sz="2600" dirty="0"/>
          </a:p>
          <a:p>
            <a:endParaRPr lang="es-AR" sz="2600" dirty="0"/>
          </a:p>
          <a:p>
            <a:r>
              <a:rPr lang="es-AR" sz="2600" dirty="0"/>
              <a:t>En el caso de un canal invariante en tiempo</a:t>
            </a:r>
            <a:endParaRPr lang="es-ES_tradnl" sz="2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6DB23C-595B-4687-BDD7-6766388F035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4096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88128" y="2372261"/>
            <a:ext cx="5178425" cy="5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72891" y="1910986"/>
            <a:ext cx="1511076" cy="433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5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85261" y="1557409"/>
            <a:ext cx="546100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6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08850" y="2565400"/>
            <a:ext cx="1025525" cy="44926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40967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23331" y="3159676"/>
            <a:ext cx="4097338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8" name="AutoShape 9"/>
          <p:cNvSpPr>
            <a:spLocks noChangeArrowheads="1"/>
          </p:cNvSpPr>
          <p:nvPr/>
        </p:nvSpPr>
        <p:spPr bwMode="auto">
          <a:xfrm>
            <a:off x="1830568" y="3898265"/>
            <a:ext cx="431800" cy="4318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40969" name="Picture 1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32153" y="4001610"/>
            <a:ext cx="2346325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70" name="Line 11"/>
          <p:cNvSpPr>
            <a:spLocks noChangeShapeType="1"/>
          </p:cNvSpPr>
          <p:nvPr/>
        </p:nvSpPr>
        <p:spPr bwMode="auto">
          <a:xfrm flipH="1" flipV="1">
            <a:off x="4283967" y="3628038"/>
            <a:ext cx="864296" cy="37357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0971" name="Text Box 12"/>
          <p:cNvSpPr txBox="1">
            <a:spLocks noChangeArrowheads="1"/>
          </p:cNvSpPr>
          <p:nvPr/>
        </p:nvSpPr>
        <p:spPr bwMode="auto">
          <a:xfrm>
            <a:off x="5155538" y="3787825"/>
            <a:ext cx="2160587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AR" sz="1400" dirty="0"/>
              <a:t>Coeficiente </a:t>
            </a:r>
            <a:r>
              <a:rPr lang="es-AR" sz="1400" i="1" dirty="0">
                <a:latin typeface="Calibri" pitchFamily="34" charset="0"/>
              </a:rPr>
              <a:t>l</a:t>
            </a:r>
            <a:r>
              <a:rPr lang="es-AR" sz="1400" dirty="0"/>
              <a:t> del canal (complejo)</a:t>
            </a:r>
            <a:endParaRPr lang="es-ES_tradnl" sz="1400" dirty="0"/>
          </a:p>
        </p:txBody>
      </p:sp>
      <p:sp>
        <p:nvSpPr>
          <p:cNvPr id="40972" name="Text Box 13"/>
          <p:cNvSpPr txBox="1">
            <a:spLocks noChangeArrowheads="1"/>
          </p:cNvSpPr>
          <p:nvPr/>
        </p:nvSpPr>
        <p:spPr bwMode="auto">
          <a:xfrm>
            <a:off x="1272479" y="4753516"/>
            <a:ext cx="7129462" cy="6508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AR" dirty="0"/>
              <a:t>El valor de cada coeficiente es función de las ganancias       de cada camino cuyos retardos están cercanos a </a:t>
            </a:r>
            <a:r>
              <a:rPr lang="es-AR" i="1" dirty="0"/>
              <a:t>l/W</a:t>
            </a:r>
            <a:endParaRPr lang="es-ES_tradnl" i="1" dirty="0"/>
          </a:p>
        </p:txBody>
      </p:sp>
      <p:pic>
        <p:nvPicPr>
          <p:cNvPr id="40973" name="Picture 1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969043" y="3994880"/>
            <a:ext cx="401638" cy="34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74" name="Picture 15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843808" y="5959871"/>
            <a:ext cx="2586037" cy="6905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/>
          </p:cNvSpPr>
          <p:nvPr>
            <p:ph type="title"/>
          </p:nvPr>
        </p:nvSpPr>
        <p:spPr bwMode="auto">
          <a:xfrm>
            <a:off x="1403649" y="624110"/>
            <a:ext cx="3600400" cy="128089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s-AR" sz="3600" dirty="0">
                <a:effectLst/>
              </a:rPr>
              <a:t>Modelo banda</a:t>
            </a:r>
            <a:br>
              <a:rPr lang="es-AR" sz="3600" dirty="0">
                <a:effectLst/>
              </a:rPr>
            </a:br>
            <a:r>
              <a:rPr lang="es-AR" sz="3600" dirty="0">
                <a:effectLst/>
              </a:rPr>
              <a:t>-base discreto</a:t>
            </a:r>
            <a:endParaRPr lang="es-ES_tradnl" sz="3600" dirty="0">
              <a:effectLst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6DB23C-595B-4687-BDD7-6766388F035C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4198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9354" y="2708920"/>
            <a:ext cx="4097337" cy="6000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4198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32040" y="54084"/>
            <a:ext cx="3737298" cy="705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20714" y="4124099"/>
            <a:ext cx="4647426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AR" dirty="0"/>
              <a:t>Cada camino discreto es la combinación de</a:t>
            </a:r>
          </a:p>
          <a:p>
            <a:r>
              <a:rPr lang="es-AR" dirty="0" err="1"/>
              <a:t>Multiples</a:t>
            </a:r>
            <a:r>
              <a:rPr lang="es-AR" dirty="0"/>
              <a:t> caminos “reales” !!!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1115616" y="3181922"/>
            <a:ext cx="936104" cy="823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/>
          </p:cNvSpPr>
          <p:nvPr>
            <p:ph type="title"/>
          </p:nvPr>
        </p:nvSpPr>
        <p:spPr bwMode="auto"/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s-AR">
                <a:effectLst/>
              </a:rPr>
              <a:t>Parámetros importantes</a:t>
            </a:r>
            <a:endParaRPr lang="es-ES_tradnl">
              <a:effectLst/>
            </a:endParaRPr>
          </a:p>
        </p:txBody>
      </p:sp>
      <p:sp>
        <p:nvSpPr>
          <p:cNvPr id="43010" name="Rectangle 3"/>
          <p:cNvSpPr>
            <a:spLocks noGrp="1"/>
          </p:cNvSpPr>
          <p:nvPr>
            <p:ph idx="1"/>
          </p:nvPr>
        </p:nvSpPr>
        <p:spPr>
          <a:xfrm>
            <a:off x="826566" y="1600455"/>
            <a:ext cx="7633742" cy="4633435"/>
          </a:xfrm>
        </p:spPr>
        <p:txBody>
          <a:bodyPr>
            <a:normAutofit/>
          </a:bodyPr>
          <a:lstStyle/>
          <a:p>
            <a:r>
              <a:rPr lang="es-AR" sz="2400" u="sng" dirty="0" err="1">
                <a:solidFill>
                  <a:srgbClr val="FF0000"/>
                </a:solidFill>
              </a:rPr>
              <a:t>Doppler</a:t>
            </a:r>
            <a:r>
              <a:rPr lang="es-AR" sz="2400" u="sng" dirty="0">
                <a:solidFill>
                  <a:srgbClr val="FF0000"/>
                </a:solidFill>
              </a:rPr>
              <a:t> spread</a:t>
            </a:r>
          </a:p>
          <a:p>
            <a:endParaRPr lang="es-AR" sz="1600" dirty="0"/>
          </a:p>
          <a:p>
            <a:endParaRPr lang="es-AR" sz="1600" dirty="0"/>
          </a:p>
          <a:p>
            <a:r>
              <a:rPr lang="es-AR" sz="2400" u="sng" dirty="0">
                <a:solidFill>
                  <a:srgbClr val="FF0000"/>
                </a:solidFill>
              </a:rPr>
              <a:t>Tiempo de coherencia:</a:t>
            </a:r>
            <a:r>
              <a:rPr lang="es-AR" sz="2400" dirty="0"/>
              <a:t> se define como el intervalo de tiempo sobre el cual la respuesta del canal se mantiene invariante</a:t>
            </a:r>
          </a:p>
          <a:p>
            <a:endParaRPr lang="es-AR" sz="2400" dirty="0"/>
          </a:p>
          <a:p>
            <a:endParaRPr lang="es-AR" sz="2400" dirty="0"/>
          </a:p>
          <a:p>
            <a:r>
              <a:rPr lang="es-AR" sz="2400" u="sng" dirty="0" err="1">
                <a:solidFill>
                  <a:srgbClr val="FF0000"/>
                </a:solidFill>
              </a:rPr>
              <a:t>Delay</a:t>
            </a:r>
            <a:r>
              <a:rPr lang="es-AR" sz="2400" u="sng" dirty="0">
                <a:solidFill>
                  <a:srgbClr val="FF0000"/>
                </a:solidFill>
              </a:rPr>
              <a:t> spread</a:t>
            </a:r>
            <a:endParaRPr lang="es-ES_tradnl" sz="2400" u="sng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6DB23C-595B-4687-BDD7-6766388F035C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43011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38727" y="1689086"/>
            <a:ext cx="4103687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2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32422" y="4437554"/>
            <a:ext cx="1584325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3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67944" y="5881858"/>
            <a:ext cx="2178050" cy="744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>
                <a:solidFill>
                  <a:schemeClr val="tx2">
                    <a:satMod val="130000"/>
                  </a:schemeClr>
                </a:solidFill>
              </a:rPr>
              <a:t>Mecanismos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</a:rPr>
              <a:t>propagación</a:t>
            </a:r>
            <a:endParaRPr lang="en-US" dirty="0">
              <a:solidFill>
                <a:schemeClr val="tx2">
                  <a:satMod val="130000"/>
                </a:schemeClr>
              </a:solidFill>
            </a:endParaRP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2800" dirty="0"/>
              <a:t>Las </a:t>
            </a:r>
            <a:r>
              <a:rPr lang="en-US" sz="2800" dirty="0" err="1"/>
              <a:t>ondas</a:t>
            </a:r>
            <a:r>
              <a:rPr lang="en-US" sz="2800" dirty="0"/>
              <a:t> </a:t>
            </a:r>
            <a:r>
              <a:rPr lang="en-US" sz="2800" dirty="0" err="1"/>
              <a:t>electromagneticas</a:t>
            </a:r>
            <a:r>
              <a:rPr lang="en-US" sz="2800" dirty="0"/>
              <a:t> se </a:t>
            </a:r>
            <a:r>
              <a:rPr lang="en-US" sz="2800" dirty="0" err="1"/>
              <a:t>pueden</a:t>
            </a:r>
            <a:r>
              <a:rPr lang="en-US" sz="2800" dirty="0"/>
              <a:t> </a:t>
            </a:r>
            <a:r>
              <a:rPr lang="en-US" sz="2800" dirty="0" err="1"/>
              <a:t>propagar</a:t>
            </a:r>
            <a:r>
              <a:rPr lang="en-US" sz="2800" dirty="0"/>
              <a:t> en </a:t>
            </a:r>
            <a:r>
              <a:rPr lang="en-US" sz="2800" dirty="0" err="1"/>
              <a:t>los</a:t>
            </a:r>
            <a:r>
              <a:rPr lang="en-US" sz="2800" dirty="0"/>
              <a:t> </a:t>
            </a:r>
            <a:r>
              <a:rPr lang="en-US" sz="2800" dirty="0" err="1"/>
              <a:t>canales</a:t>
            </a:r>
            <a:r>
              <a:rPr lang="en-US" sz="2800" dirty="0"/>
              <a:t> </a:t>
            </a:r>
            <a:r>
              <a:rPr lang="en-US" sz="2800" dirty="0" err="1"/>
              <a:t>inalámbricos</a:t>
            </a:r>
            <a:r>
              <a:rPr lang="en-US" sz="2800" dirty="0"/>
              <a:t> </a:t>
            </a:r>
            <a:r>
              <a:rPr lang="en-US" sz="2800" dirty="0" err="1"/>
              <a:t>siguiendo</a:t>
            </a:r>
            <a:r>
              <a:rPr lang="en-US" sz="2800" dirty="0"/>
              <a:t> </a:t>
            </a:r>
            <a:r>
              <a:rPr lang="en-US" sz="2800" dirty="0" err="1"/>
              <a:t>diferentes</a:t>
            </a:r>
            <a:r>
              <a:rPr lang="en-US" sz="2800" dirty="0"/>
              <a:t> </a:t>
            </a:r>
            <a:r>
              <a:rPr lang="en-US" sz="2800" dirty="0" err="1"/>
              <a:t>mecanismos</a:t>
            </a:r>
            <a:r>
              <a:rPr lang="en-US" sz="2800" dirty="0"/>
              <a:t>.</a:t>
            </a:r>
          </a:p>
          <a:p>
            <a:pPr lvl="1" eaLnBrk="1" hangingPunct="1"/>
            <a:r>
              <a:rPr lang="en-US" sz="2400" dirty="0" err="1"/>
              <a:t>Propagación</a:t>
            </a:r>
            <a:r>
              <a:rPr lang="en-US" sz="2400" dirty="0"/>
              <a:t> en el </a:t>
            </a:r>
            <a:r>
              <a:rPr lang="en-US" sz="2400" dirty="0" err="1"/>
              <a:t>espacio</a:t>
            </a:r>
            <a:r>
              <a:rPr lang="en-US" sz="2400" dirty="0"/>
              <a:t> </a:t>
            </a:r>
            <a:r>
              <a:rPr lang="en-US" sz="2400" dirty="0" err="1"/>
              <a:t>libre</a:t>
            </a:r>
            <a:r>
              <a:rPr lang="en-US" sz="2400" dirty="0"/>
              <a:t>.</a:t>
            </a:r>
          </a:p>
          <a:p>
            <a:pPr lvl="1" eaLnBrk="1" hangingPunct="1"/>
            <a:r>
              <a:rPr lang="en-US" sz="2400" dirty="0" err="1"/>
              <a:t>Reflección</a:t>
            </a:r>
            <a:r>
              <a:rPr lang="en-US" sz="2400" dirty="0"/>
              <a:t> y </a:t>
            </a:r>
            <a:r>
              <a:rPr lang="en-US" sz="2400" dirty="0" err="1"/>
              <a:t>transmisión</a:t>
            </a:r>
            <a:endParaRPr lang="en-US" sz="2400" dirty="0"/>
          </a:p>
          <a:p>
            <a:pPr lvl="1" eaLnBrk="1" hangingPunct="1"/>
            <a:r>
              <a:rPr lang="en-US" sz="2400" dirty="0" err="1"/>
              <a:t>Difracción</a:t>
            </a:r>
            <a:endParaRPr lang="en-US" sz="2400" dirty="0"/>
          </a:p>
          <a:p>
            <a:pPr lvl="1" eaLnBrk="1" hangingPunct="1"/>
            <a:r>
              <a:rPr lang="en-US" sz="2400" dirty="0"/>
              <a:t>Scattering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6DB23C-595B-4687-BDD7-6766388F035C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/>
          </p:cNvSpPr>
          <p:nvPr>
            <p:ph type="title"/>
          </p:nvPr>
        </p:nvSpPr>
        <p:spPr bwMode="auto"/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s-AR">
                <a:effectLst/>
              </a:rPr>
              <a:t>Parámetros importantes</a:t>
            </a:r>
            <a:endParaRPr lang="es-ES_tradnl">
              <a:effectLst/>
            </a:endParaRPr>
          </a:p>
        </p:txBody>
      </p:sp>
      <p:sp>
        <p:nvSpPr>
          <p:cNvPr id="44034" name="Rectangle 3"/>
          <p:cNvSpPr>
            <a:spLocks noGrp="1"/>
          </p:cNvSpPr>
          <p:nvPr>
            <p:ph idx="1"/>
          </p:nvPr>
        </p:nvSpPr>
        <p:spPr>
          <a:xfrm>
            <a:off x="971601" y="2133600"/>
            <a:ext cx="7562800" cy="3777622"/>
          </a:xfrm>
        </p:spPr>
        <p:txBody>
          <a:bodyPr>
            <a:normAutofit/>
          </a:bodyPr>
          <a:lstStyle/>
          <a:p>
            <a:r>
              <a:rPr lang="es-AR" sz="2400" u="sng" dirty="0">
                <a:solidFill>
                  <a:srgbClr val="FF0000"/>
                </a:solidFill>
              </a:rPr>
              <a:t>Ancho de banda de coherencia</a:t>
            </a:r>
          </a:p>
          <a:p>
            <a:pPr lvl="1"/>
            <a:r>
              <a:rPr lang="es-AR" sz="2000" dirty="0"/>
              <a:t>Describe cuan rápido cambia el canal con la frecuencia</a:t>
            </a:r>
            <a:endParaRPr lang="es-ES_tradnl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6DB23C-595B-4687-BDD7-6766388F035C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4403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51275" y="3500438"/>
            <a:ext cx="160655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FF407B7-C23E-4A15-B0C4-C934E5A6E394}"/>
              </a:ext>
            </a:extLst>
          </p:cNvPr>
          <p:cNvSpPr txBox="1"/>
          <p:nvPr/>
        </p:nvSpPr>
        <p:spPr>
          <a:xfrm>
            <a:off x="1220375" y="5229200"/>
            <a:ext cx="7384073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tx1"/>
                </a:solidFill>
              </a:rPr>
              <a:t>Este parámetro será clave en el diseño del sistema de comunicaciones.</a:t>
            </a:r>
          </a:p>
          <a:p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/>
          </p:cNvSpPr>
          <p:nvPr>
            <p:ph type="title"/>
          </p:nvPr>
        </p:nvSpPr>
        <p:spPr bwMode="auto"/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s-AR">
                <a:effectLst/>
              </a:rPr>
              <a:t>Parámetros importantes</a:t>
            </a:r>
            <a:endParaRPr lang="es-ES_tradnl">
              <a:effectLst/>
            </a:endParaRPr>
          </a:p>
        </p:txBody>
      </p:sp>
      <p:sp>
        <p:nvSpPr>
          <p:cNvPr id="45058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6DB23C-595B-4687-BDD7-6766388F035C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4505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7624" y="1874919"/>
            <a:ext cx="7473950" cy="390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0" name="Text Box 5"/>
          <p:cNvSpPr txBox="1">
            <a:spLocks noChangeArrowheads="1"/>
          </p:cNvSpPr>
          <p:nvPr/>
        </p:nvSpPr>
        <p:spPr bwMode="auto">
          <a:xfrm>
            <a:off x="7631113" y="2636838"/>
            <a:ext cx="151288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AR"/>
              <a:t>W=200Mhz</a:t>
            </a:r>
            <a:endParaRPr lang="es-ES_tradnl"/>
          </a:p>
        </p:txBody>
      </p:sp>
      <p:sp>
        <p:nvSpPr>
          <p:cNvPr id="45061" name="Text Box 6"/>
          <p:cNvSpPr txBox="1">
            <a:spLocks noChangeArrowheads="1"/>
          </p:cNvSpPr>
          <p:nvPr/>
        </p:nvSpPr>
        <p:spPr bwMode="auto">
          <a:xfrm>
            <a:off x="7631113" y="4868863"/>
            <a:ext cx="151288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AR"/>
              <a:t>W=40Mhz</a:t>
            </a:r>
            <a:endParaRPr lang="es-ES_trad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/>
          </p:cNvSpPr>
          <p:nvPr>
            <p:ph type="title"/>
          </p:nvPr>
        </p:nvSpPr>
        <p:spPr bwMode="auto"/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s-AR">
                <a:effectLst/>
              </a:rPr>
              <a:t>Clasificación</a:t>
            </a:r>
            <a:endParaRPr lang="es-ES_tradnl">
              <a:effectLst/>
            </a:endParaRPr>
          </a:p>
        </p:txBody>
      </p:sp>
      <p:sp>
        <p:nvSpPr>
          <p:cNvPr id="57347" name="Rectangle 3"/>
          <p:cNvSpPr>
            <a:spLocks noGrp="1"/>
          </p:cNvSpPr>
          <p:nvPr>
            <p:ph type="body" sz="half" idx="1"/>
          </p:nvPr>
        </p:nvSpPr>
        <p:spPr>
          <a:xfrm>
            <a:off x="1435100" y="1447800"/>
            <a:ext cx="6881813" cy="4800600"/>
          </a:xfrm>
        </p:spPr>
        <p:txBody>
          <a:bodyPr/>
          <a:lstStyle/>
          <a:p>
            <a:pPr>
              <a:defRPr/>
            </a:pPr>
            <a:r>
              <a:rPr lang="es-AR" sz="2000"/>
              <a:t>Dependiendo de la relación con el periodo de señalizacion </a:t>
            </a:r>
            <a:r>
              <a:rPr lang="es-AR" sz="2000" u="sng">
                <a:solidFill>
                  <a:srgbClr val="FF0000"/>
                </a:solidFill>
              </a:rPr>
              <a:t>Ts </a:t>
            </a:r>
            <a:r>
              <a:rPr lang="es-AR" sz="2000"/>
              <a:t>y el ancho de banda de transmisión </a:t>
            </a:r>
            <a:r>
              <a:rPr lang="es-AR" sz="2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Bs</a:t>
            </a:r>
            <a:r>
              <a:rPr lang="es-AR" sz="2000"/>
              <a:t> se pueden clasificar los canales</a:t>
            </a:r>
            <a:endParaRPr lang="es-ES_tradnl" sz="2000"/>
          </a:p>
        </p:txBody>
      </p:sp>
      <p:graphicFrame>
        <p:nvGraphicFramePr>
          <p:cNvPr id="57472" name="Group 12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37997002"/>
              </p:ext>
            </p:extLst>
          </p:nvPr>
        </p:nvGraphicFramePr>
        <p:xfrm>
          <a:off x="2339975" y="2924175"/>
          <a:ext cx="4968875" cy="2917826"/>
        </p:xfrm>
        <a:graphic>
          <a:graphicData uri="http://schemas.openxmlformats.org/drawingml/2006/table">
            <a:tbl>
              <a:tblPr/>
              <a:tblGrid>
                <a:gridCol w="136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5188">
                <a:tc>
                  <a:txBody>
                    <a:bodyPr/>
                    <a:lstStyle/>
                    <a:p>
                      <a:pPr marL="8255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endParaRPr kumimoji="0" lang="es-ES_tradnl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8255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s-AR" sz="2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/>
                        </a:rPr>
                        <a:t>Bc</a:t>
                      </a:r>
                      <a:r>
                        <a:rPr kumimoji="0" lang="es-AR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/>
                        </a:rPr>
                        <a:t>&gt;Bs</a:t>
                      </a:r>
                      <a:endParaRPr kumimoji="0" lang="es-ES_tradnl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8255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s-AR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/>
                        </a:rPr>
                        <a:t>Bc&lt;Bs</a:t>
                      </a:r>
                      <a:endParaRPr kumimoji="0" lang="es-ES_tradnl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063">
                <a:tc>
                  <a:txBody>
                    <a:bodyPr/>
                    <a:lstStyle/>
                    <a:p>
                      <a:pPr marL="8255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s-AR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/>
                        </a:rPr>
                        <a:t>Tc&gt;Ts</a:t>
                      </a:r>
                      <a:endParaRPr kumimoji="0" lang="es-ES_tradnl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8255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s-A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/>
                        </a:rPr>
                        <a:t>Frequency</a:t>
                      </a:r>
                      <a:r>
                        <a:rPr kumimoji="0" lang="es-A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/>
                        </a:rPr>
                        <a:t> non-</a:t>
                      </a:r>
                      <a:r>
                        <a:rPr kumimoji="0" lang="es-A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/>
                        </a:rPr>
                        <a:t>selective</a:t>
                      </a:r>
                      <a:r>
                        <a:rPr kumimoji="0" lang="es-A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/>
                        </a:rPr>
                        <a:t> fading</a:t>
                      </a:r>
                      <a:endParaRPr kumimoji="0" lang="es-ES_tradnl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8255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s-A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/>
                        </a:rPr>
                        <a:t>Frequency-selective fading</a:t>
                      </a:r>
                      <a:endParaRPr kumimoji="0" lang="es-ES_tradnl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4575">
                <a:tc>
                  <a:txBody>
                    <a:bodyPr/>
                    <a:lstStyle/>
                    <a:p>
                      <a:pPr marL="8255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s-AR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/>
                        </a:rPr>
                        <a:t>Tc&lt;Ts</a:t>
                      </a:r>
                      <a:endParaRPr kumimoji="0" lang="es-ES_tradnl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8255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s-A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/>
                        </a:rPr>
                        <a:t>Time-</a:t>
                      </a:r>
                      <a:r>
                        <a:rPr kumimoji="0" lang="es-A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/>
                        </a:rPr>
                        <a:t>selective</a:t>
                      </a:r>
                      <a:r>
                        <a:rPr kumimoji="0" lang="es-A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/>
                        </a:rPr>
                        <a:t> fading</a:t>
                      </a:r>
                      <a:endParaRPr kumimoji="0" lang="es-ES_tradnl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8255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s-A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/>
                        </a:rPr>
                        <a:t>Frecuency</a:t>
                      </a:r>
                      <a:r>
                        <a:rPr kumimoji="0" lang="es-A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/>
                        </a:rPr>
                        <a:t> and time </a:t>
                      </a:r>
                      <a:r>
                        <a:rPr kumimoji="0" lang="es-A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/>
                        </a:rPr>
                        <a:t>selective</a:t>
                      </a:r>
                      <a:r>
                        <a:rPr kumimoji="0" lang="es-A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/>
                        </a:rPr>
                        <a:t> fading</a:t>
                      </a:r>
                      <a:endParaRPr kumimoji="0" lang="es-ES_tradnl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2CA08A-A443-4F37-8F73-942346436476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/>
          </p:cNvSpPr>
          <p:nvPr>
            <p:ph type="title"/>
          </p:nvPr>
        </p:nvSpPr>
        <p:spPr bwMode="auto"/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s-ES_tradnl" dirty="0">
                <a:effectLst/>
              </a:rPr>
              <a:t>Selectividad en frecuencia</a:t>
            </a:r>
          </a:p>
        </p:txBody>
      </p:sp>
      <p:sp>
        <p:nvSpPr>
          <p:cNvPr id="47106" name="Rectangle 3"/>
          <p:cNvSpPr>
            <a:spLocks noGrp="1"/>
          </p:cNvSpPr>
          <p:nvPr>
            <p:ph idx="1"/>
          </p:nvPr>
        </p:nvSpPr>
        <p:spPr>
          <a:xfrm>
            <a:off x="1078979" y="1923905"/>
            <a:ext cx="7633742" cy="3593591"/>
          </a:xfrm>
        </p:spPr>
        <p:txBody>
          <a:bodyPr/>
          <a:lstStyle/>
          <a:p>
            <a:r>
              <a:rPr lang="es-AR" dirty="0"/>
              <a:t>Canal selectivo o no selectivo en frecuencia ?</a:t>
            </a:r>
            <a:endParaRPr lang="es-ES_tradn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6DB23C-595B-4687-BDD7-6766388F035C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4710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55875" y="2636838"/>
            <a:ext cx="5111750" cy="399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8" name="Text Box 5"/>
          <p:cNvSpPr txBox="1">
            <a:spLocks noChangeArrowheads="1"/>
          </p:cNvSpPr>
          <p:nvPr/>
        </p:nvSpPr>
        <p:spPr bwMode="auto">
          <a:xfrm>
            <a:off x="4787900" y="2852738"/>
            <a:ext cx="504825" cy="33655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AR" sz="1600"/>
              <a:t>Bc</a:t>
            </a:r>
            <a:endParaRPr lang="es-ES_tradnl" sz="1600"/>
          </a:p>
        </p:txBody>
      </p:sp>
      <p:sp>
        <p:nvSpPr>
          <p:cNvPr id="47109" name="Text Box 6"/>
          <p:cNvSpPr txBox="1">
            <a:spLocks noChangeArrowheads="1"/>
          </p:cNvSpPr>
          <p:nvPr/>
        </p:nvSpPr>
        <p:spPr bwMode="auto">
          <a:xfrm>
            <a:off x="4716463" y="4508500"/>
            <a:ext cx="504825" cy="33655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AR" sz="1600"/>
              <a:t>Bc</a:t>
            </a:r>
            <a:endParaRPr lang="es-ES_tradnl" sz="1600"/>
          </a:p>
        </p:txBody>
      </p:sp>
      <p:sp>
        <p:nvSpPr>
          <p:cNvPr id="47110" name="Text Box 7"/>
          <p:cNvSpPr txBox="1">
            <a:spLocks noChangeArrowheads="1"/>
          </p:cNvSpPr>
          <p:nvPr/>
        </p:nvSpPr>
        <p:spPr bwMode="auto">
          <a:xfrm>
            <a:off x="4643438" y="2492375"/>
            <a:ext cx="504825" cy="33655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AR" sz="1600"/>
              <a:t>Bs</a:t>
            </a:r>
            <a:endParaRPr lang="es-ES_tradnl" sz="1600"/>
          </a:p>
        </p:txBody>
      </p:sp>
      <p:sp>
        <p:nvSpPr>
          <p:cNvPr id="47111" name="Text Box 8"/>
          <p:cNvSpPr txBox="1">
            <a:spLocks noChangeArrowheads="1"/>
          </p:cNvSpPr>
          <p:nvPr/>
        </p:nvSpPr>
        <p:spPr bwMode="auto">
          <a:xfrm>
            <a:off x="4716463" y="4868863"/>
            <a:ext cx="504825" cy="33655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AR" sz="1600"/>
              <a:t>Bs</a:t>
            </a:r>
            <a:endParaRPr lang="es-ES_tradnl" sz="1600"/>
          </a:p>
        </p:txBody>
      </p:sp>
      <p:sp>
        <p:nvSpPr>
          <p:cNvPr id="47112" name="Text Box 9"/>
          <p:cNvSpPr txBox="1">
            <a:spLocks noChangeArrowheads="1"/>
          </p:cNvSpPr>
          <p:nvPr/>
        </p:nvSpPr>
        <p:spPr bwMode="auto">
          <a:xfrm>
            <a:off x="6011863" y="4292600"/>
            <a:ext cx="647700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s-ES_tradnl"/>
          </a:p>
        </p:txBody>
      </p:sp>
      <p:sp>
        <p:nvSpPr>
          <p:cNvPr id="47113" name="Text Box 10"/>
          <p:cNvSpPr txBox="1">
            <a:spLocks noChangeArrowheads="1"/>
          </p:cNvSpPr>
          <p:nvPr/>
        </p:nvSpPr>
        <p:spPr bwMode="auto">
          <a:xfrm>
            <a:off x="5508625" y="6237288"/>
            <a:ext cx="647700" cy="3667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s-ES_trad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/>
          </p:cNvSpPr>
          <p:nvPr>
            <p:ph type="title"/>
          </p:nvPr>
        </p:nvSpPr>
        <p:spPr bwMode="auto">
          <a:noFill/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s-AR">
                <a:effectLst/>
              </a:rPr>
              <a:t>Algunos valores</a:t>
            </a:r>
            <a:endParaRPr lang="es-ES_tradnl">
              <a:effectLst/>
            </a:endParaRPr>
          </a:p>
        </p:txBody>
      </p:sp>
      <p:sp>
        <p:nvSpPr>
          <p:cNvPr id="95235" name="Rectangle 3"/>
          <p:cNvSpPr>
            <a:spLocks noGrp="1"/>
          </p:cNvSpPr>
          <p:nvPr>
            <p:ph idx="1"/>
          </p:nvPr>
        </p:nvSpPr>
        <p:spPr>
          <a:xfrm>
            <a:off x="827585" y="2133600"/>
            <a:ext cx="7706816" cy="3777622"/>
          </a:xfrm>
        </p:spPr>
        <p:txBody>
          <a:bodyPr>
            <a:normAutofit/>
          </a:bodyPr>
          <a:lstStyle/>
          <a:p>
            <a:r>
              <a:rPr lang="es-AR" sz="2800" dirty="0"/>
              <a:t>Para aplicaciones de WiMAX (</a:t>
            </a:r>
            <a:r>
              <a:rPr lang="es-AR" sz="2800" dirty="0" err="1"/>
              <a:t>movil</a:t>
            </a:r>
            <a:r>
              <a:rPr lang="es-AR" sz="2800" dirty="0"/>
              <a:t>)</a:t>
            </a:r>
            <a:endParaRPr lang="es-ES_tradnl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6DB23C-595B-4687-BDD7-6766388F035C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9523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17434" y="2997200"/>
            <a:ext cx="6216841" cy="3142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688" y="620688"/>
            <a:ext cx="6589199" cy="128089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>
                <a:solidFill>
                  <a:schemeClr val="tx2">
                    <a:satMod val="130000"/>
                  </a:schemeClr>
                </a:solidFill>
              </a:rPr>
              <a:t>Modelos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</a:rPr>
              <a:t> de canal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9181243"/>
              </p:ext>
            </p:extLst>
          </p:nvPr>
        </p:nvGraphicFramePr>
        <p:xfrm>
          <a:off x="1943100" y="2171030"/>
          <a:ext cx="6591300" cy="377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6DB23C-595B-4687-BDD7-6766388F035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5" name="Left-Right Arrow 4"/>
          <p:cNvSpPr/>
          <p:nvPr/>
        </p:nvSpPr>
        <p:spPr>
          <a:xfrm>
            <a:off x="4591050" y="4022725"/>
            <a:ext cx="1295400" cy="14446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>
                <a:solidFill>
                  <a:schemeClr val="tx2">
                    <a:satMod val="130000"/>
                  </a:schemeClr>
                </a:solidFill>
              </a:rPr>
              <a:t>Modelos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</a:rPr>
              <a:t>estadísticos</a:t>
            </a:r>
            <a:endParaRPr lang="en-US" dirty="0">
              <a:solidFill>
                <a:schemeClr val="tx2">
                  <a:satMod val="130000"/>
                </a:schemeClr>
              </a:solidFill>
            </a:endParaRPr>
          </a:p>
        </p:txBody>
      </p:sp>
      <p:sp>
        <p:nvSpPr>
          <p:cNvPr id="49154" name="Content Placeholder 2"/>
          <p:cNvSpPr>
            <a:spLocks noGrp="1"/>
          </p:cNvSpPr>
          <p:nvPr>
            <p:ph idx="1"/>
          </p:nvPr>
        </p:nvSpPr>
        <p:spPr>
          <a:xfrm>
            <a:off x="899592" y="1768475"/>
            <a:ext cx="8064895" cy="4535760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600" dirty="0" err="1"/>
              <a:t>Generalmente</a:t>
            </a:r>
            <a:r>
              <a:rPr lang="en-US" sz="2600" dirty="0"/>
              <a:t> es </a:t>
            </a:r>
            <a:r>
              <a:rPr lang="en-US" sz="2600" dirty="0" err="1"/>
              <a:t>muy</a:t>
            </a:r>
            <a:r>
              <a:rPr lang="en-US" sz="2600" dirty="0"/>
              <a:t> </a:t>
            </a:r>
            <a:r>
              <a:rPr lang="en-US" sz="2600" dirty="0" err="1"/>
              <a:t>dificultoso</a:t>
            </a:r>
            <a:r>
              <a:rPr lang="en-US" sz="2600" dirty="0"/>
              <a:t> </a:t>
            </a:r>
            <a:r>
              <a:rPr lang="en-US" sz="2600" dirty="0" err="1"/>
              <a:t>estudiar</a:t>
            </a:r>
            <a:r>
              <a:rPr lang="en-US" sz="2600" dirty="0"/>
              <a:t> la </a:t>
            </a:r>
            <a:r>
              <a:rPr lang="en-US" sz="2600" dirty="0" err="1"/>
              <a:t>propagación</a:t>
            </a:r>
            <a:r>
              <a:rPr lang="en-US" sz="2600" dirty="0"/>
              <a:t> de las </a:t>
            </a:r>
            <a:r>
              <a:rPr lang="en-US" sz="2600" dirty="0" err="1"/>
              <a:t>ondas</a:t>
            </a:r>
            <a:r>
              <a:rPr lang="en-US" sz="2600" dirty="0"/>
              <a:t> </a:t>
            </a:r>
            <a:r>
              <a:rPr lang="en-US" sz="2600" dirty="0" err="1"/>
              <a:t>utilzando</a:t>
            </a:r>
            <a:r>
              <a:rPr lang="en-US" sz="2600" dirty="0"/>
              <a:t>  los </a:t>
            </a:r>
            <a:r>
              <a:rPr lang="en-US" sz="2600" dirty="0" err="1"/>
              <a:t>modelos</a:t>
            </a:r>
            <a:r>
              <a:rPr lang="en-US" sz="2600" dirty="0"/>
              <a:t> </a:t>
            </a:r>
            <a:r>
              <a:rPr lang="en-US" sz="2600" dirty="0" err="1"/>
              <a:t>físicos</a:t>
            </a:r>
            <a:r>
              <a:rPr lang="en-US" sz="2600" dirty="0"/>
              <a:t> de </a:t>
            </a:r>
            <a:r>
              <a:rPr lang="en-US" sz="2600" dirty="0" err="1"/>
              <a:t>propagación</a:t>
            </a:r>
            <a:r>
              <a:rPr lang="en-US" sz="2600" dirty="0"/>
              <a:t> </a:t>
            </a:r>
            <a:r>
              <a:rPr lang="en-US" sz="2600" dirty="0" err="1"/>
              <a:t>estudiados</a:t>
            </a:r>
            <a:r>
              <a:rPr lang="en-US" sz="2600" dirty="0"/>
              <a:t> </a:t>
            </a:r>
            <a:r>
              <a:rPr lang="en-US" sz="2600" dirty="0" err="1"/>
              <a:t>previamente</a:t>
            </a:r>
            <a:r>
              <a:rPr lang="en-US" sz="2600" dirty="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sz="2600" dirty="0"/>
              <a:t>Los </a:t>
            </a:r>
            <a:r>
              <a:rPr lang="en-US" sz="2600" dirty="0" err="1"/>
              <a:t>modelos</a:t>
            </a:r>
            <a:r>
              <a:rPr lang="en-US" sz="2600" dirty="0"/>
              <a:t> </a:t>
            </a:r>
            <a:r>
              <a:rPr lang="en-US" sz="2600" dirty="0" err="1"/>
              <a:t>físicos</a:t>
            </a:r>
            <a:r>
              <a:rPr lang="en-US" sz="2600" dirty="0"/>
              <a:t> solo </a:t>
            </a:r>
            <a:r>
              <a:rPr lang="en-US" sz="2600" dirty="0" err="1"/>
              <a:t>pueden</a:t>
            </a:r>
            <a:r>
              <a:rPr lang="en-US" sz="2600" dirty="0"/>
              <a:t> </a:t>
            </a:r>
            <a:r>
              <a:rPr lang="en-US" sz="2600" dirty="0" err="1"/>
              <a:t>utilizarse</a:t>
            </a:r>
            <a:r>
              <a:rPr lang="en-US" sz="2600" dirty="0"/>
              <a:t> para un </a:t>
            </a:r>
            <a:r>
              <a:rPr lang="en-US" sz="2600" dirty="0" err="1"/>
              <a:t>escenario</a:t>
            </a:r>
            <a:r>
              <a:rPr lang="en-US" sz="2600" dirty="0"/>
              <a:t> </a:t>
            </a:r>
            <a:r>
              <a:rPr lang="en-US" sz="2600" dirty="0" err="1"/>
              <a:t>en</a:t>
            </a:r>
            <a:r>
              <a:rPr lang="en-US" sz="2600" dirty="0"/>
              <a:t> particular, y debe ser </a:t>
            </a:r>
            <a:r>
              <a:rPr lang="en-US" sz="2600" dirty="0" err="1"/>
              <a:t>reformulado</a:t>
            </a:r>
            <a:r>
              <a:rPr lang="en-US" sz="2600" dirty="0"/>
              <a:t> </a:t>
            </a:r>
            <a:r>
              <a:rPr lang="en-US" sz="2600" dirty="0" err="1"/>
              <a:t>cuando</a:t>
            </a:r>
            <a:r>
              <a:rPr lang="en-US" sz="2600" dirty="0"/>
              <a:t> </a:t>
            </a:r>
            <a:r>
              <a:rPr lang="en-US" sz="2600" dirty="0" err="1"/>
              <a:t>existen</a:t>
            </a:r>
            <a:r>
              <a:rPr lang="en-US" sz="2600" dirty="0"/>
              <a:t> </a:t>
            </a:r>
            <a:r>
              <a:rPr lang="en-US" sz="2600" dirty="0" err="1"/>
              <a:t>cambios</a:t>
            </a:r>
            <a:r>
              <a:rPr lang="en-US" sz="2600" dirty="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sz="2600" dirty="0"/>
              <a:t>Una </a:t>
            </a:r>
            <a:r>
              <a:rPr lang="en-US" sz="2600" dirty="0" err="1"/>
              <a:t>alternativa</a:t>
            </a:r>
            <a:r>
              <a:rPr lang="en-US" sz="2600" dirty="0"/>
              <a:t> es </a:t>
            </a:r>
            <a:r>
              <a:rPr lang="en-US" sz="2600" dirty="0" err="1"/>
              <a:t>utilizar</a:t>
            </a:r>
            <a:r>
              <a:rPr lang="en-US" sz="2600" dirty="0"/>
              <a:t> una </a:t>
            </a:r>
            <a:r>
              <a:rPr lang="en-US" sz="2600" dirty="0" err="1"/>
              <a:t>aproximación</a:t>
            </a:r>
            <a:r>
              <a:rPr lang="en-US" sz="2600" dirty="0"/>
              <a:t> </a:t>
            </a:r>
            <a:r>
              <a:rPr lang="en-US" sz="2600" dirty="0" err="1"/>
              <a:t>estadistica</a:t>
            </a:r>
            <a:r>
              <a:rPr lang="en-US" sz="2600" dirty="0"/>
              <a:t> del canal que se </a:t>
            </a:r>
            <a:r>
              <a:rPr lang="en-US" sz="2600" dirty="0" err="1"/>
              <a:t>ajusta</a:t>
            </a:r>
            <a:r>
              <a:rPr lang="en-US" sz="2600" dirty="0"/>
              <a:t> </a:t>
            </a:r>
            <a:r>
              <a:rPr lang="en-US" sz="2600" dirty="0" err="1"/>
              <a:t>empiricamente</a:t>
            </a:r>
            <a:r>
              <a:rPr lang="en-US" sz="2600" dirty="0"/>
              <a:t> a un </a:t>
            </a:r>
            <a:r>
              <a:rPr lang="en-US" sz="2600" dirty="0" err="1"/>
              <a:t>grupo</a:t>
            </a:r>
            <a:r>
              <a:rPr lang="en-US" sz="2600" dirty="0"/>
              <a:t> de </a:t>
            </a:r>
            <a:r>
              <a:rPr lang="en-US" sz="2600" dirty="0" err="1"/>
              <a:t>mediciones</a:t>
            </a:r>
            <a:r>
              <a:rPr lang="en-US" sz="2600" dirty="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sz="2600" dirty="0" err="1"/>
              <a:t>Diferentes</a:t>
            </a:r>
            <a:r>
              <a:rPr lang="en-US" sz="2600" dirty="0"/>
              <a:t> </a:t>
            </a:r>
            <a:r>
              <a:rPr lang="en-US" sz="2600" dirty="0" err="1"/>
              <a:t>ambientes</a:t>
            </a:r>
            <a:r>
              <a:rPr lang="en-US" sz="2600" dirty="0"/>
              <a:t> son </a:t>
            </a:r>
            <a:r>
              <a:rPr lang="en-US" sz="2600" dirty="0" err="1"/>
              <a:t>evaluados</a:t>
            </a:r>
            <a:r>
              <a:rPr lang="en-US" sz="2600" dirty="0"/>
              <a:t>: </a:t>
            </a:r>
            <a:r>
              <a:rPr lang="en-US" sz="2600" dirty="0" err="1"/>
              <a:t>urbano</a:t>
            </a:r>
            <a:r>
              <a:rPr lang="en-US" sz="2600" dirty="0"/>
              <a:t>, </a:t>
            </a:r>
            <a:r>
              <a:rPr lang="en-US" sz="2600" dirty="0" err="1"/>
              <a:t>suburbano</a:t>
            </a:r>
            <a:r>
              <a:rPr lang="en-US" sz="2600" dirty="0"/>
              <a:t> y rural.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6DB23C-595B-4687-BDD7-6766388F035C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>
                <a:solidFill>
                  <a:schemeClr val="tx2">
                    <a:satMod val="130000"/>
                  </a:schemeClr>
                </a:solidFill>
              </a:rPr>
              <a:t>Modelos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</a:rPr>
              <a:t>estadísticos</a:t>
            </a:r>
            <a:endParaRPr lang="en-US" dirty="0">
              <a:solidFill>
                <a:schemeClr val="tx2">
                  <a:satMod val="130000"/>
                </a:schemeClr>
              </a:solidFill>
            </a:endParaRPr>
          </a:p>
        </p:txBody>
      </p:sp>
      <p:pic>
        <p:nvPicPr>
          <p:cNvPr id="5017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2040" y="1988840"/>
            <a:ext cx="4277944" cy="309004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6DB23C-595B-4687-BDD7-6766388F035C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0040" y="1988840"/>
            <a:ext cx="4572000" cy="318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/>
          </p:cNvSpPr>
          <p:nvPr>
            <p:ph type="title"/>
          </p:nvPr>
        </p:nvSpPr>
        <p:spPr bwMode="auto"/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s-AR">
                <a:effectLst/>
              </a:rPr>
              <a:t>Modelos estadísticos</a:t>
            </a:r>
            <a:endParaRPr lang="es-ES_tradnl">
              <a:effectLst/>
            </a:endParaRPr>
          </a:p>
        </p:txBody>
      </p:sp>
      <p:sp>
        <p:nvSpPr>
          <p:cNvPr id="51202" name="Rectangle 3"/>
          <p:cNvSpPr>
            <a:spLocks noGrp="1"/>
          </p:cNvSpPr>
          <p:nvPr>
            <p:ph idx="1"/>
          </p:nvPr>
        </p:nvSpPr>
        <p:spPr>
          <a:xfrm>
            <a:off x="755128" y="1301683"/>
            <a:ext cx="8388871" cy="3593591"/>
          </a:xfrm>
        </p:spPr>
        <p:txBody>
          <a:bodyPr/>
          <a:lstStyle/>
          <a:p>
            <a:r>
              <a:rPr lang="es-AR" sz="2800" dirty="0"/>
              <a:t>Nuestro objetivo es obtener un modelo probabilístico para modelar los coeficientes de canal. </a:t>
            </a:r>
            <a:endParaRPr lang="es-ES_tradnl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6DB23C-595B-4687-BDD7-6766388F035C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5120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09212" y="2179287"/>
            <a:ext cx="4673600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4" name="Text Box 5"/>
          <p:cNvSpPr txBox="1">
            <a:spLocks noChangeArrowheads="1"/>
          </p:cNvSpPr>
          <p:nvPr/>
        </p:nvSpPr>
        <p:spPr bwMode="auto">
          <a:xfrm>
            <a:off x="1371079" y="3055938"/>
            <a:ext cx="6769100" cy="3665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es-AR" dirty="0"/>
              <a:t>El modelo mas simple se obtiene asumiendo  que existe un gran número de ondas incidentes y reflejadas con amplitud aleatoria estadísticamente independientes que contribuyen en cada coeficiente de canal.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s-AR" dirty="0"/>
              <a:t>Cada coeficiente           es la suma de un gran número de variables aleatorias circulares simétricas independientes.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s-AR" dirty="0"/>
              <a:t>               es la suma de un gran número de variables aleatorias reales independientes</a:t>
            </a:r>
            <a:r>
              <a:rPr lang="es-AR" dirty="0">
                <a:sym typeface="Wingdings" pitchFamily="2" charset="2"/>
              </a:rPr>
              <a:t> Teorema del limite central  variable aleatoria Gaussiana con media cero.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s-AR" dirty="0">
                <a:sym typeface="Wingdings" pitchFamily="2" charset="2"/>
              </a:rPr>
              <a:t>Ídem para la parte imaginaria</a:t>
            </a:r>
            <a:endParaRPr lang="es-AR" dirty="0"/>
          </a:p>
          <a:p>
            <a:pPr>
              <a:spcBef>
                <a:spcPct val="50000"/>
              </a:spcBef>
              <a:buFontTx/>
              <a:buChar char="•"/>
            </a:pPr>
            <a:endParaRPr lang="es-ES_tradnl" dirty="0"/>
          </a:p>
        </p:txBody>
      </p:sp>
      <p:pic>
        <p:nvPicPr>
          <p:cNvPr id="5120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89673" y="4221088"/>
            <a:ext cx="522287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6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77305" y="4895275"/>
            <a:ext cx="834455" cy="464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7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99583" y="6331545"/>
            <a:ext cx="833438" cy="50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8" name="AutoShape 9"/>
          <p:cNvSpPr>
            <a:spLocks noChangeArrowheads="1"/>
          </p:cNvSpPr>
          <p:nvPr/>
        </p:nvSpPr>
        <p:spPr bwMode="auto">
          <a:xfrm>
            <a:off x="7739906" y="5642093"/>
            <a:ext cx="144462" cy="142875"/>
          </a:xfrm>
          <a:prstGeom prst="rightArrow">
            <a:avLst>
              <a:gd name="adj1" fmla="val 50000"/>
              <a:gd name="adj2" fmla="val 2527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209" name="AutoShape 11"/>
          <p:cNvSpPr>
            <a:spLocks noChangeArrowheads="1"/>
          </p:cNvSpPr>
          <p:nvPr/>
        </p:nvSpPr>
        <p:spPr bwMode="auto">
          <a:xfrm>
            <a:off x="4499992" y="6525344"/>
            <a:ext cx="144463" cy="142875"/>
          </a:xfrm>
          <a:prstGeom prst="rightArrow">
            <a:avLst>
              <a:gd name="adj1" fmla="val 50000"/>
              <a:gd name="adj2" fmla="val 2527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51210" name="Picture 1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88024" y="6309320"/>
            <a:ext cx="1073150" cy="528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11" name="Picture 1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956376" y="5496317"/>
            <a:ext cx="1073150" cy="528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/>
          </p:cNvSpPr>
          <p:nvPr>
            <p:ph type="title"/>
          </p:nvPr>
        </p:nvSpPr>
        <p:spPr bwMode="auto">
          <a:xfrm>
            <a:off x="1259633" y="624110"/>
            <a:ext cx="7776864" cy="128089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s-AR" sz="3900" dirty="0">
                <a:effectLst/>
              </a:rPr>
              <a:t>Modelos estadísticos-Rayleigh</a:t>
            </a:r>
            <a:endParaRPr lang="es-ES_tradnl" sz="3900" dirty="0">
              <a:effectLst/>
            </a:endParaRPr>
          </a:p>
        </p:txBody>
      </p:sp>
      <p:sp>
        <p:nvSpPr>
          <p:cNvPr id="52226" name="Rectangle 3"/>
          <p:cNvSpPr>
            <a:spLocks noGrp="1"/>
          </p:cNvSpPr>
          <p:nvPr>
            <p:ph idx="1"/>
          </p:nvPr>
        </p:nvSpPr>
        <p:spPr>
          <a:xfrm>
            <a:off x="1259633" y="1431460"/>
            <a:ext cx="7633742" cy="3593591"/>
          </a:xfrm>
        </p:spPr>
        <p:txBody>
          <a:bodyPr/>
          <a:lstStyle/>
          <a:p>
            <a:r>
              <a:rPr lang="es-AR" sz="2800" dirty="0"/>
              <a:t>Distribución </a:t>
            </a:r>
            <a:r>
              <a:rPr lang="es-AR" sz="2800" dirty="0" err="1"/>
              <a:t>Rayleigh</a:t>
            </a:r>
            <a:r>
              <a:rPr lang="es-AR" sz="2800" dirty="0"/>
              <a:t> :</a:t>
            </a:r>
          </a:p>
          <a:p>
            <a:pPr lvl="1"/>
            <a:r>
              <a:rPr lang="es-ES_tradnl" sz="2400" dirty="0"/>
              <a:t>Considerando números complejos con componentes real e imaginaria independientes  y siguiendo una distribución Gaussiana. Su valor absoluto sigue una distribución de </a:t>
            </a:r>
            <a:r>
              <a:rPr lang="es-ES_tradnl" sz="2400" dirty="0" err="1"/>
              <a:t>Rayleigh</a:t>
            </a:r>
            <a:r>
              <a:rPr lang="es-ES_tradnl" sz="2400" dirty="0"/>
              <a:t> y su fase una distribución uniforme.</a:t>
            </a:r>
            <a:r>
              <a:rPr lang="es-ES_tradnl" dirty="0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6DB23C-595B-4687-BDD7-6766388F035C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5222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2275" y="5085184"/>
            <a:ext cx="906463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8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63713" y="5775474"/>
            <a:ext cx="833437" cy="50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9" name="AutoShape 6"/>
          <p:cNvSpPr>
            <a:spLocks noChangeArrowheads="1"/>
          </p:cNvSpPr>
          <p:nvPr/>
        </p:nvSpPr>
        <p:spPr bwMode="auto">
          <a:xfrm>
            <a:off x="2700338" y="5272236"/>
            <a:ext cx="144462" cy="142875"/>
          </a:xfrm>
          <a:prstGeom prst="rightArrow">
            <a:avLst>
              <a:gd name="adj1" fmla="val 50000"/>
              <a:gd name="adj2" fmla="val 2527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230" name="AutoShape 7"/>
          <p:cNvSpPr>
            <a:spLocks noChangeArrowheads="1"/>
          </p:cNvSpPr>
          <p:nvPr/>
        </p:nvSpPr>
        <p:spPr bwMode="auto">
          <a:xfrm>
            <a:off x="2700338" y="5919936"/>
            <a:ext cx="144462" cy="142875"/>
          </a:xfrm>
          <a:prstGeom prst="rightArrow">
            <a:avLst>
              <a:gd name="adj1" fmla="val 50000"/>
              <a:gd name="adj2" fmla="val 2527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52231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87675" y="5704036"/>
            <a:ext cx="1073150" cy="52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2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59113" y="5056336"/>
            <a:ext cx="1073150" cy="52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4" name="Picture 1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0" y="5127774"/>
            <a:ext cx="1433512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5" name="Picture 1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379021" y="5044429"/>
            <a:ext cx="2657475" cy="67151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52236" name="Picture 1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516688" y="5919936"/>
            <a:ext cx="1338262" cy="533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52237" name="AutoShape 14"/>
          <p:cNvSpPr>
            <a:spLocks noChangeArrowheads="1"/>
          </p:cNvSpPr>
          <p:nvPr/>
        </p:nvSpPr>
        <p:spPr bwMode="auto">
          <a:xfrm>
            <a:off x="6084863" y="5272236"/>
            <a:ext cx="287337" cy="287338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238" name="AutoShape 15"/>
          <p:cNvSpPr>
            <a:spLocks noChangeArrowheads="1"/>
          </p:cNvSpPr>
          <p:nvPr/>
        </p:nvSpPr>
        <p:spPr bwMode="auto">
          <a:xfrm>
            <a:off x="6084888" y="5992961"/>
            <a:ext cx="287337" cy="287338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233" name="AutoShape 10"/>
          <p:cNvSpPr>
            <a:spLocks noChangeArrowheads="1"/>
          </p:cNvSpPr>
          <p:nvPr/>
        </p:nvSpPr>
        <p:spPr bwMode="auto">
          <a:xfrm>
            <a:off x="4067944" y="5488136"/>
            <a:ext cx="431800" cy="431800"/>
          </a:xfrm>
          <a:prstGeom prst="right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>
                <a:solidFill>
                  <a:schemeClr val="tx2">
                    <a:satMod val="130000"/>
                  </a:schemeClr>
                </a:solidFill>
              </a:rPr>
              <a:t>Propagación</a:t>
            </a:r>
            <a:endParaRPr lang="en-US" dirty="0">
              <a:solidFill>
                <a:schemeClr val="tx2">
                  <a:satMod val="130000"/>
                </a:schemeClr>
              </a:solidFill>
            </a:endParaRP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>
          <a:xfrm>
            <a:off x="755129" y="1865389"/>
            <a:ext cx="7633742" cy="3593591"/>
          </a:xfrm>
        </p:spPr>
        <p:txBody>
          <a:bodyPr>
            <a:noAutofit/>
          </a:bodyPr>
          <a:lstStyle/>
          <a:p>
            <a:pPr eaLnBrk="1" hangingPunct="1"/>
            <a:r>
              <a:rPr lang="en-US" sz="2000" dirty="0"/>
              <a:t>En </a:t>
            </a:r>
            <a:r>
              <a:rPr lang="en-US" sz="2000" dirty="0" err="1"/>
              <a:t>los</a:t>
            </a:r>
            <a:r>
              <a:rPr lang="en-US" sz="2000" dirty="0"/>
              <a:t> </a:t>
            </a:r>
            <a:r>
              <a:rPr lang="en-US" sz="2000" dirty="0" err="1"/>
              <a:t>sistemas</a:t>
            </a:r>
            <a:r>
              <a:rPr lang="en-US" sz="2000" dirty="0"/>
              <a:t> </a:t>
            </a:r>
            <a:r>
              <a:rPr lang="en-US" sz="2000" dirty="0" err="1"/>
              <a:t>moviles</a:t>
            </a:r>
            <a:r>
              <a:rPr lang="en-US" sz="2000" dirty="0"/>
              <a:t> </a:t>
            </a:r>
            <a:r>
              <a:rPr lang="en-US" sz="2000" dirty="0" err="1"/>
              <a:t>generalmente</a:t>
            </a:r>
            <a:r>
              <a:rPr lang="en-US" sz="2000" dirty="0"/>
              <a:t> las </a:t>
            </a:r>
            <a:r>
              <a:rPr lang="en-US" sz="2000" dirty="0" err="1"/>
              <a:t>señales</a:t>
            </a:r>
            <a:r>
              <a:rPr lang="en-US" sz="2000" dirty="0"/>
              <a:t> </a:t>
            </a:r>
            <a:r>
              <a:rPr lang="en-US" sz="2000" dirty="0" err="1"/>
              <a:t>transmitidas</a:t>
            </a:r>
            <a:r>
              <a:rPr lang="en-US" sz="2000" dirty="0"/>
              <a:t>  no </a:t>
            </a:r>
            <a:r>
              <a:rPr lang="en-US" sz="2000" dirty="0" err="1"/>
              <a:t>alcanzan</a:t>
            </a:r>
            <a:r>
              <a:rPr lang="en-US" sz="2000" dirty="0"/>
              <a:t> la </a:t>
            </a:r>
            <a:r>
              <a:rPr lang="en-US" sz="2000" dirty="0" err="1"/>
              <a:t>antena</a:t>
            </a:r>
            <a:r>
              <a:rPr lang="en-US" sz="2000" dirty="0"/>
              <a:t> de </a:t>
            </a:r>
            <a:r>
              <a:rPr lang="en-US" sz="2000" dirty="0" err="1"/>
              <a:t>recepción</a:t>
            </a:r>
            <a:r>
              <a:rPr lang="en-US" sz="2000" dirty="0"/>
              <a:t> </a:t>
            </a:r>
            <a:r>
              <a:rPr lang="en-US" sz="2000" dirty="0" err="1"/>
              <a:t>directamente</a:t>
            </a:r>
            <a:r>
              <a:rPr lang="en-US" sz="2000" dirty="0"/>
              <a:t> </a:t>
            </a:r>
            <a:r>
              <a:rPr lang="en-US" sz="2000" dirty="0" err="1"/>
              <a:t>debido</a:t>
            </a:r>
            <a:r>
              <a:rPr lang="en-US" sz="2000" dirty="0"/>
              <a:t> a </a:t>
            </a:r>
            <a:r>
              <a:rPr lang="en-US" sz="2000" dirty="0" err="1"/>
              <a:t>los</a:t>
            </a:r>
            <a:r>
              <a:rPr lang="en-US" sz="2000" dirty="0"/>
              <a:t> </a:t>
            </a:r>
            <a:r>
              <a:rPr lang="en-US" sz="2000" dirty="0" err="1"/>
              <a:t>obstaculos</a:t>
            </a:r>
            <a:r>
              <a:rPr lang="en-US" sz="2000" dirty="0"/>
              <a:t> que </a:t>
            </a:r>
            <a:r>
              <a:rPr lang="en-US" sz="2000" dirty="0" err="1"/>
              <a:t>bloquean</a:t>
            </a:r>
            <a:r>
              <a:rPr lang="en-US" sz="2000" dirty="0"/>
              <a:t> la </a:t>
            </a:r>
            <a:r>
              <a:rPr lang="en-US" sz="2000" dirty="0" err="1"/>
              <a:t>linea</a:t>
            </a:r>
            <a:r>
              <a:rPr lang="en-US" sz="2000" dirty="0"/>
              <a:t>-de-vista entre </a:t>
            </a:r>
            <a:r>
              <a:rPr lang="en-US" sz="2000" dirty="0" err="1"/>
              <a:t>antenas</a:t>
            </a:r>
            <a:r>
              <a:rPr lang="en-US" sz="2000" dirty="0"/>
              <a:t>.</a:t>
            </a:r>
          </a:p>
          <a:p>
            <a:pPr eaLnBrk="1" hangingPunct="1"/>
            <a:r>
              <a:rPr lang="en-US" sz="2000" dirty="0"/>
              <a:t>Las </a:t>
            </a:r>
            <a:r>
              <a:rPr lang="en-US" sz="2000" dirty="0" err="1"/>
              <a:t>ondas</a:t>
            </a:r>
            <a:r>
              <a:rPr lang="en-US" sz="2000" dirty="0"/>
              <a:t> </a:t>
            </a:r>
            <a:r>
              <a:rPr lang="en-US" sz="2000" dirty="0" err="1"/>
              <a:t>recibidas</a:t>
            </a:r>
            <a:r>
              <a:rPr lang="en-US" sz="2000" dirty="0"/>
              <a:t> son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superposición</a:t>
            </a:r>
            <a:r>
              <a:rPr lang="en-US" sz="2000" dirty="0"/>
              <a:t> de </a:t>
            </a:r>
            <a:r>
              <a:rPr lang="en-US" sz="2000" dirty="0" err="1"/>
              <a:t>ondas</a:t>
            </a:r>
            <a:r>
              <a:rPr lang="en-US" sz="2000" dirty="0"/>
              <a:t> que </a:t>
            </a:r>
            <a:r>
              <a:rPr lang="en-US" sz="2000" dirty="0" err="1"/>
              <a:t>llegan</a:t>
            </a:r>
            <a:r>
              <a:rPr lang="en-US" sz="2000" dirty="0"/>
              <a:t> </a:t>
            </a:r>
            <a:r>
              <a:rPr lang="en-US" sz="2000" dirty="0" err="1"/>
              <a:t>desde</a:t>
            </a:r>
            <a:r>
              <a:rPr lang="en-US" sz="2000" dirty="0"/>
              <a:t> </a:t>
            </a:r>
            <a:r>
              <a:rPr lang="en-US" sz="2000" dirty="0" err="1"/>
              <a:t>diferentes</a:t>
            </a:r>
            <a:r>
              <a:rPr lang="en-US" sz="2000" dirty="0"/>
              <a:t> </a:t>
            </a:r>
            <a:r>
              <a:rPr lang="en-US" sz="2000" dirty="0" err="1"/>
              <a:t>direcciones</a:t>
            </a:r>
            <a:r>
              <a:rPr lang="en-US" sz="2000" dirty="0"/>
              <a:t> </a:t>
            </a:r>
            <a:r>
              <a:rPr lang="en-US" sz="2000" dirty="0" err="1"/>
              <a:t>debido</a:t>
            </a:r>
            <a:r>
              <a:rPr lang="en-US" sz="2000" dirty="0"/>
              <a:t> a </a:t>
            </a:r>
            <a:r>
              <a:rPr lang="en-US" sz="2000" dirty="0" err="1"/>
              <a:t>procesos</a:t>
            </a:r>
            <a:r>
              <a:rPr lang="en-US" sz="2000" dirty="0"/>
              <a:t> de </a:t>
            </a:r>
            <a:r>
              <a:rPr lang="en-US" sz="2000" dirty="0" err="1"/>
              <a:t>reflexión</a:t>
            </a:r>
            <a:r>
              <a:rPr lang="en-US" sz="2000" dirty="0"/>
              <a:t>, </a:t>
            </a:r>
            <a:r>
              <a:rPr lang="en-US" sz="2000" dirty="0" err="1"/>
              <a:t>difracion</a:t>
            </a:r>
            <a:r>
              <a:rPr lang="en-US" sz="2000" dirty="0"/>
              <a:t> y scattering </a:t>
            </a:r>
            <a:r>
              <a:rPr lang="en-US" sz="2000" dirty="0" err="1"/>
              <a:t>causados</a:t>
            </a:r>
            <a:r>
              <a:rPr lang="en-US" sz="2000" dirty="0"/>
              <a:t> </a:t>
            </a:r>
            <a:r>
              <a:rPr lang="en-US" sz="2000" dirty="0" err="1"/>
              <a:t>por</a:t>
            </a:r>
            <a:r>
              <a:rPr lang="en-US" sz="2000" dirty="0"/>
              <a:t> </a:t>
            </a:r>
            <a:r>
              <a:rPr lang="en-US" sz="2000" dirty="0" err="1"/>
              <a:t>edificios</a:t>
            </a:r>
            <a:r>
              <a:rPr lang="en-US" sz="2000" dirty="0"/>
              <a:t>, </a:t>
            </a:r>
            <a:r>
              <a:rPr lang="en-US" sz="2000" dirty="0" err="1"/>
              <a:t>arboles</a:t>
            </a:r>
            <a:r>
              <a:rPr lang="en-US" sz="2000" dirty="0"/>
              <a:t> y </a:t>
            </a:r>
            <a:r>
              <a:rPr lang="en-US" sz="2000" dirty="0" err="1"/>
              <a:t>otros</a:t>
            </a:r>
            <a:r>
              <a:rPr lang="en-US" sz="2000" dirty="0"/>
              <a:t> </a:t>
            </a:r>
            <a:r>
              <a:rPr lang="en-US" sz="2000" dirty="0" err="1"/>
              <a:t>obstaculos</a:t>
            </a:r>
            <a:r>
              <a:rPr lang="en-US" sz="2000" dirty="0"/>
              <a:t>.</a:t>
            </a:r>
          </a:p>
          <a:p>
            <a:pPr eaLnBrk="1" hangingPunct="1"/>
            <a:r>
              <a:rPr lang="en-US" sz="2000" dirty="0"/>
              <a:t>Este </a:t>
            </a:r>
            <a:r>
              <a:rPr lang="en-US" sz="2000" dirty="0" err="1"/>
              <a:t>efecto</a:t>
            </a:r>
            <a:r>
              <a:rPr lang="en-US" sz="2000" dirty="0"/>
              <a:t> </a:t>
            </a:r>
            <a:r>
              <a:rPr lang="en-US" sz="2000" dirty="0" err="1"/>
              <a:t>es</a:t>
            </a:r>
            <a:r>
              <a:rPr lang="en-US" sz="2000" dirty="0"/>
              <a:t> </a:t>
            </a:r>
            <a:r>
              <a:rPr lang="en-US" sz="2000" dirty="0" err="1"/>
              <a:t>denominado</a:t>
            </a:r>
            <a:r>
              <a:rPr lang="en-US" sz="2000" dirty="0"/>
              <a:t> </a:t>
            </a:r>
            <a:r>
              <a:rPr lang="en-US" sz="2000" dirty="0" err="1"/>
              <a:t>propagación</a:t>
            </a:r>
            <a:r>
              <a:rPr lang="en-US" sz="2000" dirty="0"/>
              <a:t> </a:t>
            </a:r>
            <a:r>
              <a:rPr lang="en-US" sz="2000" dirty="0" err="1"/>
              <a:t>multicamino</a:t>
            </a:r>
            <a:r>
              <a:rPr lang="en-US" sz="2000" dirty="0"/>
              <a:t> (multipath propagation).</a:t>
            </a:r>
          </a:p>
          <a:p>
            <a:pPr eaLnBrk="1" hangingPunct="1"/>
            <a:r>
              <a:rPr lang="en-US" sz="2000" dirty="0" err="1"/>
              <a:t>Debido</a:t>
            </a:r>
            <a:r>
              <a:rPr lang="en-US" sz="2000" dirty="0"/>
              <a:t> a la </a:t>
            </a:r>
            <a:r>
              <a:rPr lang="en-US" sz="2000" dirty="0" err="1"/>
              <a:t>propagación</a:t>
            </a:r>
            <a:r>
              <a:rPr lang="en-US" sz="2000" dirty="0"/>
              <a:t> </a:t>
            </a:r>
            <a:r>
              <a:rPr lang="en-US" sz="2000" dirty="0" err="1"/>
              <a:t>multicamino</a:t>
            </a:r>
            <a:r>
              <a:rPr lang="en-US" sz="2000" dirty="0"/>
              <a:t>, </a:t>
            </a:r>
            <a:r>
              <a:rPr lang="en-US" sz="2000" u="sng" dirty="0">
                <a:solidFill>
                  <a:srgbClr val="FF0000"/>
                </a:solidFill>
              </a:rPr>
              <a:t>la </a:t>
            </a:r>
            <a:r>
              <a:rPr lang="en-US" sz="2000" u="sng" dirty="0" err="1">
                <a:solidFill>
                  <a:srgbClr val="FF0000"/>
                </a:solidFill>
              </a:rPr>
              <a:t>señal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recibida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es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formada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por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una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suma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infinita</a:t>
            </a:r>
            <a:r>
              <a:rPr lang="en-US" sz="2000" u="sng" dirty="0">
                <a:solidFill>
                  <a:srgbClr val="FF0000"/>
                </a:solidFill>
              </a:rPr>
              <a:t> de replicas de la </a:t>
            </a:r>
            <a:r>
              <a:rPr lang="en-US" sz="2000" u="sng" dirty="0" err="1">
                <a:solidFill>
                  <a:srgbClr val="FF0000"/>
                </a:solidFill>
              </a:rPr>
              <a:t>señal</a:t>
            </a:r>
            <a:r>
              <a:rPr lang="en-US" sz="2000" u="sng" dirty="0">
                <a:solidFill>
                  <a:srgbClr val="FF0000"/>
                </a:solidFill>
              </a:rPr>
              <a:t> original </a:t>
            </a:r>
            <a:r>
              <a:rPr lang="en-US" sz="2000" u="sng" dirty="0" err="1">
                <a:solidFill>
                  <a:srgbClr val="FF0000"/>
                </a:solidFill>
              </a:rPr>
              <a:t>atenuadas</a:t>
            </a:r>
            <a:r>
              <a:rPr lang="en-US" sz="2000" u="sng" dirty="0">
                <a:solidFill>
                  <a:srgbClr val="FF0000"/>
                </a:solidFill>
              </a:rPr>
              <a:t>, </a:t>
            </a:r>
            <a:r>
              <a:rPr lang="en-US" sz="2000" u="sng" dirty="0" err="1">
                <a:solidFill>
                  <a:srgbClr val="FF0000"/>
                </a:solidFill>
              </a:rPr>
              <a:t>retardadas</a:t>
            </a:r>
            <a:r>
              <a:rPr lang="en-US" sz="2000" u="sng" dirty="0">
                <a:solidFill>
                  <a:srgbClr val="FF0000"/>
                </a:solidFill>
              </a:rPr>
              <a:t> y con un </a:t>
            </a:r>
            <a:r>
              <a:rPr lang="en-US" sz="2000" u="sng" dirty="0" err="1">
                <a:solidFill>
                  <a:srgbClr val="FF0000"/>
                </a:solidFill>
              </a:rPr>
              <a:t>determinado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u="sng" dirty="0" err="1">
                <a:solidFill>
                  <a:srgbClr val="FF0000"/>
                </a:solidFill>
              </a:rPr>
              <a:t>desplazamiento</a:t>
            </a:r>
            <a:r>
              <a:rPr lang="en-US" sz="2000" u="sng" dirty="0">
                <a:solidFill>
                  <a:srgbClr val="FF0000"/>
                </a:solidFill>
              </a:rPr>
              <a:t> de </a:t>
            </a:r>
            <a:r>
              <a:rPr lang="en-US" sz="2000" u="sng" dirty="0" err="1">
                <a:solidFill>
                  <a:srgbClr val="FF0000"/>
                </a:solidFill>
              </a:rPr>
              <a:t>fase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6DB23C-595B-4687-BDD7-6766388F035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/>
          </p:cNvSpPr>
          <p:nvPr>
            <p:ph type="title"/>
          </p:nvPr>
        </p:nvSpPr>
        <p:spPr bwMode="auto">
          <a:xfrm>
            <a:off x="1259633" y="397206"/>
            <a:ext cx="7776864" cy="128089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s-AR" sz="3900" dirty="0">
                <a:effectLst/>
              </a:rPr>
              <a:t>Modelos estadísticos-Rayleigh</a:t>
            </a:r>
            <a:endParaRPr lang="es-ES_tradnl" sz="3900" dirty="0">
              <a:effectLst/>
            </a:endParaRPr>
          </a:p>
        </p:txBody>
      </p:sp>
      <p:sp>
        <p:nvSpPr>
          <p:cNvPr id="53250" name="Rectangle 3"/>
          <p:cNvSpPr>
            <a:spLocks noGrp="1"/>
          </p:cNvSpPr>
          <p:nvPr>
            <p:ph idx="1"/>
          </p:nvPr>
        </p:nvSpPr>
        <p:spPr>
          <a:xfrm>
            <a:off x="827584" y="1700808"/>
            <a:ext cx="7633742" cy="3593591"/>
          </a:xfrm>
        </p:spPr>
        <p:txBody>
          <a:bodyPr>
            <a:normAutofit/>
          </a:bodyPr>
          <a:lstStyle/>
          <a:p>
            <a:r>
              <a:rPr lang="es-AR" dirty="0"/>
              <a:t>Distribución </a:t>
            </a:r>
            <a:r>
              <a:rPr lang="es-AR" dirty="0" err="1"/>
              <a:t>Rayleigh</a:t>
            </a:r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pPr lvl="1"/>
            <a:r>
              <a:rPr lang="es-AR" sz="2000" dirty="0"/>
              <a:t>La función distribución acumulada, </a:t>
            </a:r>
            <a:r>
              <a:rPr lang="es-AR" sz="2000" i="1" dirty="0" err="1">
                <a:solidFill>
                  <a:srgbClr val="FF0000"/>
                </a:solidFill>
              </a:rPr>
              <a:t>cdf</a:t>
            </a:r>
            <a:r>
              <a:rPr lang="es-AR" sz="2000" i="1" dirty="0">
                <a:solidFill>
                  <a:srgbClr val="FF0000"/>
                </a:solidFill>
              </a:rPr>
              <a:t>(x)</a:t>
            </a:r>
            <a:r>
              <a:rPr lang="es-AR" sz="2000" dirty="0"/>
              <a:t> define la probabilidad de que una realización de la variable aleatoria tenga un valor menor a </a:t>
            </a:r>
            <a:r>
              <a:rPr lang="es-AR" sz="2000" i="1" dirty="0">
                <a:solidFill>
                  <a:srgbClr val="FF0000"/>
                </a:solidFill>
              </a:rPr>
              <a:t>x</a:t>
            </a:r>
            <a:endParaRPr lang="es-ES_tradnl" sz="2000" i="1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6DB23C-595B-4687-BDD7-6766388F035C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pic>
        <p:nvPicPr>
          <p:cNvPr id="53251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33443" y="1152908"/>
            <a:ext cx="4177662" cy="2777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2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4630" y="5437486"/>
            <a:ext cx="3857625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/>
          </p:cNvSpPr>
          <p:nvPr>
            <p:ph type="title"/>
          </p:nvPr>
        </p:nvSpPr>
        <p:spPr bwMode="auto">
          <a:xfrm>
            <a:off x="1510259" y="624110"/>
            <a:ext cx="7633741" cy="128089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s-AR" sz="3900" dirty="0">
                <a:effectLst/>
              </a:rPr>
              <a:t>Modelos </a:t>
            </a:r>
            <a:r>
              <a:rPr lang="es-AR" sz="3900" dirty="0" err="1">
                <a:effectLst/>
              </a:rPr>
              <a:t>estadisticos</a:t>
            </a:r>
            <a:r>
              <a:rPr lang="es-AR" sz="3900" dirty="0">
                <a:effectLst/>
              </a:rPr>
              <a:t>-Rayleigh</a:t>
            </a:r>
            <a:endParaRPr lang="es-ES_tradnl" sz="3900" dirty="0">
              <a:effectLst/>
            </a:endParaRPr>
          </a:p>
        </p:txBody>
      </p:sp>
      <p:sp>
        <p:nvSpPr>
          <p:cNvPr id="54274" name="Rectangle 3"/>
          <p:cNvSpPr>
            <a:spLocks noGrp="1"/>
          </p:cNvSpPr>
          <p:nvPr>
            <p:ph idx="1"/>
          </p:nvPr>
        </p:nvSpPr>
        <p:spPr>
          <a:xfrm>
            <a:off x="755129" y="1632204"/>
            <a:ext cx="7633742" cy="3593591"/>
          </a:xfrm>
        </p:spPr>
        <p:txBody>
          <a:bodyPr>
            <a:normAutofit fontScale="92500" lnSpcReduction="10000"/>
          </a:bodyPr>
          <a:lstStyle/>
          <a:p>
            <a:r>
              <a:rPr lang="es-AR" sz="2800" dirty="0"/>
              <a:t>Distribución de </a:t>
            </a:r>
            <a:r>
              <a:rPr lang="es-AR" sz="2800" dirty="0" err="1"/>
              <a:t>Rayleigh</a:t>
            </a:r>
            <a:endParaRPr lang="es-AR" sz="2800" dirty="0"/>
          </a:p>
          <a:p>
            <a:pPr lvl="1"/>
            <a:r>
              <a:rPr lang="es-AR" sz="2400" dirty="0"/>
              <a:t>Es una muy buena aproximación para una gran variedad de escenarios “reales”.</a:t>
            </a:r>
          </a:p>
          <a:p>
            <a:pPr lvl="1"/>
            <a:r>
              <a:rPr lang="es-AR" sz="2400" dirty="0"/>
              <a:t>Describe el escenario de “peor caso” (no existe una componente dominante)</a:t>
            </a:r>
            <a:r>
              <a:rPr lang="es-AR" sz="2400" dirty="0">
                <a:sym typeface="Wingdings" pitchFamily="2" charset="2"/>
              </a:rPr>
              <a:t> permite diseñar sistemas robustos</a:t>
            </a:r>
          </a:p>
          <a:p>
            <a:pPr lvl="1"/>
            <a:r>
              <a:rPr lang="es-AR" sz="2400" dirty="0">
                <a:sym typeface="Wingdings" pitchFamily="2" charset="2"/>
              </a:rPr>
              <a:t>Depende de un solo parámetro, la potencia media recibida.</a:t>
            </a:r>
          </a:p>
          <a:p>
            <a:pPr lvl="1"/>
            <a:r>
              <a:rPr lang="es-AR" sz="2400" dirty="0">
                <a:sym typeface="Wingdings" pitchFamily="2" charset="2"/>
              </a:rPr>
              <a:t>Tratable matemáticamente</a:t>
            </a:r>
            <a:endParaRPr lang="es-ES_tradnl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6DB23C-595B-4687-BDD7-6766388F035C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5427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1713" y="5471815"/>
            <a:ext cx="3313113" cy="112553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5427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94309" y="4753915"/>
            <a:ext cx="2938463" cy="195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/>
          </p:cNvSpPr>
          <p:nvPr>
            <p:ph type="title"/>
          </p:nvPr>
        </p:nvSpPr>
        <p:spPr bwMode="auto">
          <a:xfrm>
            <a:off x="1475655" y="624110"/>
            <a:ext cx="7668345" cy="128089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s-AR" sz="3900" dirty="0">
                <a:effectLst/>
              </a:rPr>
              <a:t>Modelos estadísticos-Rayleigh</a:t>
            </a:r>
            <a:endParaRPr lang="es-ES_tradnl" sz="3900" dirty="0">
              <a:effectLst/>
            </a:endParaRPr>
          </a:p>
        </p:txBody>
      </p:sp>
      <p:sp>
        <p:nvSpPr>
          <p:cNvPr id="55298" name="Rectangle 3"/>
          <p:cNvSpPr>
            <a:spLocks noGrp="1"/>
          </p:cNvSpPr>
          <p:nvPr>
            <p:ph idx="1"/>
          </p:nvPr>
        </p:nvSpPr>
        <p:spPr>
          <a:xfrm>
            <a:off x="1137959" y="2456268"/>
            <a:ext cx="6591985" cy="4213092"/>
          </a:xfrm>
        </p:spPr>
        <p:txBody>
          <a:bodyPr>
            <a:normAutofit fontScale="85000" lnSpcReduction="20000"/>
          </a:bodyPr>
          <a:lstStyle/>
          <a:p>
            <a:r>
              <a:rPr lang="es-AR" sz="2400" dirty="0" err="1"/>
              <a:t>Signal</a:t>
            </a:r>
            <a:r>
              <a:rPr lang="es-AR" sz="2400" dirty="0"/>
              <a:t> </a:t>
            </a:r>
            <a:r>
              <a:rPr lang="es-AR" sz="2400" dirty="0" err="1"/>
              <a:t>strength</a:t>
            </a:r>
            <a:endParaRPr lang="es-AR" sz="2400" dirty="0"/>
          </a:p>
          <a:p>
            <a:endParaRPr lang="es-AR" sz="2400" dirty="0"/>
          </a:p>
          <a:p>
            <a:endParaRPr lang="es-AR" sz="3800" dirty="0"/>
          </a:p>
          <a:p>
            <a:endParaRPr lang="es-AR" sz="3800" dirty="0"/>
          </a:p>
          <a:p>
            <a:endParaRPr lang="es-AR" sz="3800" dirty="0"/>
          </a:p>
          <a:p>
            <a:pPr>
              <a:buFont typeface="Wingdings 2" pitchFamily="18" charset="2"/>
              <a:buNone/>
            </a:pPr>
            <a:r>
              <a:rPr lang="es-AR" sz="2400" dirty="0"/>
              <a:t>El nivel de señal excede un valor mínimo en un determinado porcentaje de situaciones.</a:t>
            </a:r>
          </a:p>
          <a:p>
            <a:r>
              <a:rPr lang="es-AR" sz="2400" dirty="0"/>
              <a:t>Si un nivel de señal mínimo es requerido para una adecuada comunicación. </a:t>
            </a:r>
          </a:p>
          <a:p>
            <a:pPr>
              <a:buFont typeface="Wingdings 2" pitchFamily="18" charset="2"/>
              <a:buNone/>
            </a:pPr>
            <a:r>
              <a:rPr lang="es-AR" sz="2400" dirty="0">
                <a:solidFill>
                  <a:srgbClr val="FF0000"/>
                </a:solidFill>
                <a:latin typeface="Baskerville Old Face" pitchFamily="18" charset="0"/>
              </a:rPr>
              <a:t>¿Cuál debe ser la potencia mínima transmitida para asegurar un comunicación satisfactoria en un x% de situaciones?</a:t>
            </a:r>
          </a:p>
          <a:p>
            <a:endParaRPr lang="es-AR" sz="2400" dirty="0">
              <a:solidFill>
                <a:srgbClr val="FF0000"/>
              </a:solidFill>
              <a:latin typeface="Baskerville Old Face" pitchFamily="18" charset="0"/>
            </a:endParaRPr>
          </a:p>
          <a:p>
            <a:endParaRPr lang="es-AR" sz="2800" dirty="0"/>
          </a:p>
          <a:p>
            <a:endParaRPr lang="es-AR" sz="2800" dirty="0"/>
          </a:p>
          <a:p>
            <a:endParaRPr lang="es-AR" sz="2800" dirty="0"/>
          </a:p>
          <a:p>
            <a:pPr>
              <a:buFont typeface="Wingdings 2" pitchFamily="18" charset="2"/>
              <a:buNone/>
            </a:pPr>
            <a:endParaRPr lang="es-AR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6DB23C-595B-4687-BDD7-6766388F035C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pic>
        <p:nvPicPr>
          <p:cNvPr id="55299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52268" y="1374968"/>
            <a:ext cx="4869529" cy="3199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0" name="Text Box 7"/>
          <p:cNvSpPr txBox="1">
            <a:spLocks noChangeArrowheads="1"/>
          </p:cNvSpPr>
          <p:nvPr/>
        </p:nvSpPr>
        <p:spPr bwMode="auto">
          <a:xfrm>
            <a:off x="1691680" y="1630566"/>
            <a:ext cx="21605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AR" dirty="0" err="1"/>
              <a:t>Indoor</a:t>
            </a:r>
            <a:r>
              <a:rPr lang="es-AR" dirty="0"/>
              <a:t> NLOS</a:t>
            </a:r>
            <a:endParaRPr lang="es-ES_trad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/>
          </p:cNvSpPr>
          <p:nvPr>
            <p:ph type="title"/>
          </p:nvPr>
        </p:nvSpPr>
        <p:spPr bwMode="auto">
          <a:xfrm>
            <a:off x="1403300" y="624110"/>
            <a:ext cx="7633195" cy="128089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s-AR" sz="3900" dirty="0">
                <a:effectLst/>
              </a:rPr>
              <a:t>Modelos estadísticos-Rayleigh</a:t>
            </a:r>
            <a:endParaRPr lang="es-ES_tradnl" sz="3900" dirty="0">
              <a:effectLst/>
            </a:endParaRPr>
          </a:p>
        </p:txBody>
      </p:sp>
      <p:sp>
        <p:nvSpPr>
          <p:cNvPr id="56322" name="Rectangle 3"/>
          <p:cNvSpPr>
            <a:spLocks noGrp="1"/>
          </p:cNvSpPr>
          <p:nvPr>
            <p:ph idx="1"/>
          </p:nvPr>
        </p:nvSpPr>
        <p:spPr>
          <a:xfrm>
            <a:off x="620523" y="1336204"/>
            <a:ext cx="7499350" cy="4800600"/>
          </a:xfrm>
        </p:spPr>
        <p:txBody>
          <a:bodyPr/>
          <a:lstStyle/>
          <a:p>
            <a:pPr>
              <a:buFont typeface="Wingdings 2" pitchFamily="18" charset="2"/>
              <a:buNone/>
            </a:pPr>
            <a:r>
              <a:rPr lang="es-AR" sz="2400" dirty="0">
                <a:solidFill>
                  <a:srgbClr val="FF0000"/>
                </a:solidFill>
                <a:latin typeface="Baskerville Old Face" pitchFamily="18" charset="0"/>
              </a:rPr>
              <a:t>¿Cuál debe ser la potencia mínima transmitida para asegurar un comunicación satisfactoria en un x % de situaciones?</a:t>
            </a:r>
          </a:p>
          <a:p>
            <a:pPr>
              <a:buFont typeface="Wingdings 2" pitchFamily="18" charset="2"/>
              <a:buNone/>
            </a:pPr>
            <a:r>
              <a:rPr lang="es-AR" sz="2000" dirty="0"/>
              <a:t>Para valores pequeños de r</a:t>
            </a:r>
            <a:endParaRPr lang="es-ES_tradnl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-1058647" y="764704"/>
            <a:ext cx="2114549" cy="345796"/>
          </a:xfrm>
        </p:spPr>
        <p:txBody>
          <a:bodyPr/>
          <a:lstStyle/>
          <a:p>
            <a:pPr>
              <a:defRPr/>
            </a:pPr>
            <a:fld id="{336DB23C-595B-4687-BDD7-6766388F035C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5632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3800" y="2204864"/>
            <a:ext cx="3905250" cy="1506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0967" y="2703845"/>
            <a:ext cx="3905250" cy="13267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56326" name="Text Box 7"/>
          <p:cNvSpPr txBox="1">
            <a:spLocks noChangeArrowheads="1"/>
          </p:cNvSpPr>
          <p:nvPr/>
        </p:nvSpPr>
        <p:spPr bwMode="auto">
          <a:xfrm>
            <a:off x="643979" y="4483895"/>
            <a:ext cx="84645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s-AR" dirty="0"/>
              <a:t>¿Cuál es la probabilidad de que la señal este a) 20 dB, b) 6dB y d) 3dB debajo de la potencia media?</a:t>
            </a:r>
            <a:endParaRPr lang="es-ES_tradnl" dirty="0"/>
          </a:p>
        </p:txBody>
      </p:sp>
      <p:sp>
        <p:nvSpPr>
          <p:cNvPr id="56327" name="Oval 8"/>
          <p:cNvSpPr>
            <a:spLocks noChangeArrowheads="1"/>
          </p:cNvSpPr>
          <p:nvPr/>
        </p:nvSpPr>
        <p:spPr bwMode="auto">
          <a:xfrm>
            <a:off x="1403300" y="3572123"/>
            <a:ext cx="2520628" cy="288925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56328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32588" y="5013176"/>
            <a:ext cx="977900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29" name="Picture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04025" y="5733578"/>
            <a:ext cx="809625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30" name="Picture 1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77050" y="6165378"/>
            <a:ext cx="785813" cy="33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331" name="Picture 1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708400" y="5487516"/>
            <a:ext cx="2370138" cy="96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32" name="Text Box 13"/>
          <p:cNvSpPr txBox="1">
            <a:spLocks noChangeArrowheads="1"/>
          </p:cNvSpPr>
          <p:nvPr/>
        </p:nvSpPr>
        <p:spPr bwMode="auto">
          <a:xfrm>
            <a:off x="1979613" y="5444653"/>
            <a:ext cx="10080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AR" sz="1600">
                <a:solidFill>
                  <a:srgbClr val="FF0000"/>
                </a:solidFill>
              </a:rPr>
              <a:t>20 dB</a:t>
            </a:r>
            <a:endParaRPr lang="es-ES_tradnl" sz="1600">
              <a:solidFill>
                <a:srgbClr val="FF0000"/>
              </a:solidFill>
            </a:endParaRPr>
          </a:p>
        </p:txBody>
      </p:sp>
      <p:sp>
        <p:nvSpPr>
          <p:cNvPr id="56333" name="Text Box 14"/>
          <p:cNvSpPr txBox="1">
            <a:spLocks noChangeArrowheads="1"/>
          </p:cNvSpPr>
          <p:nvPr/>
        </p:nvSpPr>
        <p:spPr bwMode="auto">
          <a:xfrm>
            <a:off x="1974850" y="5800254"/>
            <a:ext cx="10080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AR" sz="1600" dirty="0">
                <a:solidFill>
                  <a:srgbClr val="FF0000"/>
                </a:solidFill>
              </a:rPr>
              <a:t>6 dB</a:t>
            </a:r>
            <a:endParaRPr lang="es-ES_tradnl" sz="1600" dirty="0">
              <a:solidFill>
                <a:srgbClr val="FF0000"/>
              </a:solidFill>
            </a:endParaRPr>
          </a:p>
        </p:txBody>
      </p:sp>
      <p:sp>
        <p:nvSpPr>
          <p:cNvPr id="56334" name="Text Box 15"/>
          <p:cNvSpPr txBox="1">
            <a:spLocks noChangeArrowheads="1"/>
          </p:cNvSpPr>
          <p:nvPr/>
        </p:nvSpPr>
        <p:spPr bwMode="auto">
          <a:xfrm>
            <a:off x="1979613" y="6165378"/>
            <a:ext cx="10080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AR" sz="1600">
                <a:solidFill>
                  <a:srgbClr val="FF0000"/>
                </a:solidFill>
              </a:rPr>
              <a:t>3 dB</a:t>
            </a:r>
            <a:endParaRPr lang="es-ES_tradnl" sz="1600">
              <a:solidFill>
                <a:srgbClr val="FF0000"/>
              </a:solidFill>
            </a:endParaRPr>
          </a:p>
        </p:txBody>
      </p:sp>
      <p:sp>
        <p:nvSpPr>
          <p:cNvPr id="56335" name="AutoShape 16"/>
          <p:cNvSpPr>
            <a:spLocks noChangeArrowheads="1"/>
          </p:cNvSpPr>
          <p:nvPr/>
        </p:nvSpPr>
        <p:spPr bwMode="auto">
          <a:xfrm>
            <a:off x="2916238" y="5589116"/>
            <a:ext cx="647700" cy="144462"/>
          </a:xfrm>
          <a:prstGeom prst="rightArrow">
            <a:avLst>
              <a:gd name="adj1" fmla="val 50000"/>
              <a:gd name="adj2" fmla="val 112088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s-ES_tradnl">
              <a:solidFill>
                <a:srgbClr val="FF0000"/>
              </a:solidFill>
            </a:endParaRPr>
          </a:p>
        </p:txBody>
      </p:sp>
      <p:sp>
        <p:nvSpPr>
          <p:cNvPr id="56336" name="AutoShape 18"/>
          <p:cNvSpPr>
            <a:spLocks noChangeArrowheads="1"/>
          </p:cNvSpPr>
          <p:nvPr/>
        </p:nvSpPr>
        <p:spPr bwMode="auto">
          <a:xfrm>
            <a:off x="2906713" y="5892328"/>
            <a:ext cx="647700" cy="144463"/>
          </a:xfrm>
          <a:prstGeom prst="rightArrow">
            <a:avLst>
              <a:gd name="adj1" fmla="val 50000"/>
              <a:gd name="adj2" fmla="val 112088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s-ES_tradnl">
              <a:solidFill>
                <a:srgbClr val="FF0000"/>
              </a:solidFill>
            </a:endParaRPr>
          </a:p>
        </p:txBody>
      </p:sp>
      <p:sp>
        <p:nvSpPr>
          <p:cNvPr id="56337" name="AutoShape 19"/>
          <p:cNvSpPr>
            <a:spLocks noChangeArrowheads="1"/>
          </p:cNvSpPr>
          <p:nvPr/>
        </p:nvSpPr>
        <p:spPr bwMode="auto">
          <a:xfrm>
            <a:off x="2916238" y="6236816"/>
            <a:ext cx="647700" cy="144462"/>
          </a:xfrm>
          <a:prstGeom prst="rightArrow">
            <a:avLst>
              <a:gd name="adj1" fmla="val 50000"/>
              <a:gd name="adj2" fmla="val 112088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s-ES_tradnl">
              <a:solidFill>
                <a:srgbClr val="FF0000"/>
              </a:solidFill>
            </a:endParaRPr>
          </a:p>
        </p:txBody>
      </p:sp>
      <p:sp>
        <p:nvSpPr>
          <p:cNvPr id="56338" name="Line 20"/>
          <p:cNvSpPr>
            <a:spLocks noChangeShapeType="1"/>
          </p:cNvSpPr>
          <p:nvPr/>
        </p:nvSpPr>
        <p:spPr bwMode="auto">
          <a:xfrm flipV="1">
            <a:off x="6084888" y="5373216"/>
            <a:ext cx="57467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6339" name="Line 21"/>
          <p:cNvSpPr>
            <a:spLocks noChangeShapeType="1"/>
          </p:cNvSpPr>
          <p:nvPr/>
        </p:nvSpPr>
        <p:spPr bwMode="auto">
          <a:xfrm flipV="1">
            <a:off x="5724525" y="5876453"/>
            <a:ext cx="935038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6340" name="Line 22"/>
          <p:cNvSpPr>
            <a:spLocks noChangeShapeType="1"/>
          </p:cNvSpPr>
          <p:nvPr/>
        </p:nvSpPr>
        <p:spPr bwMode="auto">
          <a:xfrm>
            <a:off x="5580063" y="6308253"/>
            <a:ext cx="1152525" cy="73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56341" name="Text Box 23"/>
          <p:cNvSpPr txBox="1">
            <a:spLocks noChangeArrowheads="1"/>
          </p:cNvSpPr>
          <p:nvPr/>
        </p:nvSpPr>
        <p:spPr bwMode="auto">
          <a:xfrm>
            <a:off x="5219897" y="5096348"/>
            <a:ext cx="123983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 sz="1200" dirty="0" err="1"/>
              <a:t>Ec</a:t>
            </a:r>
            <a:r>
              <a:rPr lang="es-AR" sz="1200" dirty="0"/>
              <a:t>. aproximada</a:t>
            </a:r>
            <a:endParaRPr lang="es-ES_tradnl" sz="1200" dirty="0"/>
          </a:p>
        </p:txBody>
      </p:sp>
      <p:pic>
        <p:nvPicPr>
          <p:cNvPr id="56342" name="Picture 2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427984" y="3789040"/>
            <a:ext cx="2249487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43" name="AutoShape 25"/>
          <p:cNvSpPr>
            <a:spLocks noChangeArrowheads="1"/>
          </p:cNvSpPr>
          <p:nvPr/>
        </p:nvSpPr>
        <p:spPr bwMode="auto">
          <a:xfrm>
            <a:off x="6516688" y="4076625"/>
            <a:ext cx="647700" cy="144463"/>
          </a:xfrm>
          <a:prstGeom prst="rightArrow">
            <a:avLst>
              <a:gd name="adj1" fmla="val 50000"/>
              <a:gd name="adj2" fmla="val 112088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s-ES_tradnl">
              <a:solidFill>
                <a:srgbClr val="FF0000"/>
              </a:solidFill>
            </a:endParaRPr>
          </a:p>
        </p:txBody>
      </p:sp>
      <p:pic>
        <p:nvPicPr>
          <p:cNvPr id="56344" name="Picture 26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308850" y="3861048"/>
            <a:ext cx="1049338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AutoShape 5"/>
          <p:cNvSpPr>
            <a:spLocks noChangeArrowheads="1"/>
          </p:cNvSpPr>
          <p:nvPr/>
        </p:nvSpPr>
        <p:spPr bwMode="auto">
          <a:xfrm>
            <a:off x="5507335" y="3140968"/>
            <a:ext cx="504825" cy="360363"/>
          </a:xfrm>
          <a:prstGeom prst="rightArrow">
            <a:avLst>
              <a:gd name="adj1" fmla="val 50000"/>
              <a:gd name="adj2" fmla="val 350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/>
          </p:cNvSpPr>
          <p:nvPr>
            <p:ph type="title"/>
          </p:nvPr>
        </p:nvSpPr>
        <p:spPr bwMode="auto">
          <a:xfrm>
            <a:off x="1331641" y="624110"/>
            <a:ext cx="7812360" cy="1280890"/>
          </a:xfrm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s-AR" sz="3900" dirty="0">
                <a:effectLst/>
              </a:rPr>
              <a:t>Modelos estadísticos-Rayleigh</a:t>
            </a:r>
            <a:endParaRPr lang="es-ES_tradnl" sz="3900" dirty="0">
              <a:effectLst/>
            </a:endParaRPr>
          </a:p>
        </p:txBody>
      </p:sp>
      <p:sp>
        <p:nvSpPr>
          <p:cNvPr id="57346" name="Rectangle 3"/>
          <p:cNvSpPr>
            <a:spLocks noGrp="1"/>
          </p:cNvSpPr>
          <p:nvPr>
            <p:ph idx="1"/>
          </p:nvPr>
        </p:nvSpPr>
        <p:spPr>
          <a:xfrm>
            <a:off x="255614" y="1707617"/>
            <a:ext cx="8780882" cy="3593591"/>
          </a:xfrm>
        </p:spPr>
        <p:txBody>
          <a:bodyPr/>
          <a:lstStyle/>
          <a:p>
            <a:r>
              <a:rPr lang="es-AR" sz="2800" dirty="0"/>
              <a:t>Fading con una </a:t>
            </a:r>
            <a:r>
              <a:rPr lang="es-AR" sz="2800" u="sng" dirty="0"/>
              <a:t>componente dominante </a:t>
            </a:r>
            <a:r>
              <a:rPr lang="es-AR" sz="2800" dirty="0"/>
              <a:t>(LOS)</a:t>
            </a:r>
          </a:p>
          <a:p>
            <a:pPr lvl="1"/>
            <a:r>
              <a:rPr lang="es-AR" sz="2400" dirty="0"/>
              <a:t>En el caso de que exista una componente dominante (línea de vista) y por otro lado  un grupo de caminos independientes, los coeficientes del canal pueden ser modelados:</a:t>
            </a:r>
            <a:endParaRPr lang="es-ES_tradnl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6DB23C-595B-4687-BDD7-6766388F035C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pic>
        <p:nvPicPr>
          <p:cNvPr id="5734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11413" y="4259163"/>
            <a:ext cx="4194175" cy="900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8" name="Oval 5"/>
          <p:cNvSpPr>
            <a:spLocks noChangeArrowheads="1"/>
          </p:cNvSpPr>
          <p:nvPr/>
        </p:nvSpPr>
        <p:spPr bwMode="auto">
          <a:xfrm>
            <a:off x="3203575" y="4259163"/>
            <a:ext cx="1296988" cy="865188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49" name="Text Box 6"/>
          <p:cNvSpPr txBox="1">
            <a:spLocks noChangeArrowheads="1"/>
          </p:cNvSpPr>
          <p:nvPr/>
        </p:nvSpPr>
        <p:spPr bwMode="auto">
          <a:xfrm>
            <a:off x="2124075" y="5195788"/>
            <a:ext cx="208915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AR" sz="1600" dirty="0">
                <a:solidFill>
                  <a:srgbClr val="FF0000"/>
                </a:solidFill>
              </a:rPr>
              <a:t>Componente LOS (line-</a:t>
            </a:r>
            <a:r>
              <a:rPr lang="es-AR" sz="1600" dirty="0" err="1">
                <a:solidFill>
                  <a:srgbClr val="FF0000"/>
                </a:solidFill>
              </a:rPr>
              <a:t>of</a:t>
            </a:r>
            <a:r>
              <a:rPr lang="es-AR" sz="1600" dirty="0">
                <a:solidFill>
                  <a:srgbClr val="FF0000"/>
                </a:solidFill>
              </a:rPr>
              <a:t>-</a:t>
            </a:r>
            <a:r>
              <a:rPr lang="es-AR" sz="1600" dirty="0" err="1">
                <a:solidFill>
                  <a:srgbClr val="FF0000"/>
                </a:solidFill>
              </a:rPr>
              <a:t>sight</a:t>
            </a:r>
            <a:r>
              <a:rPr lang="es-AR" sz="1600" dirty="0">
                <a:solidFill>
                  <a:srgbClr val="FF0000"/>
                </a:solidFill>
              </a:rPr>
              <a:t>) (</a:t>
            </a:r>
            <a:r>
              <a:rPr lang="es-AR" sz="1600" dirty="0" err="1">
                <a:solidFill>
                  <a:srgbClr val="FF0000"/>
                </a:solidFill>
              </a:rPr>
              <a:t>deterministico</a:t>
            </a:r>
            <a:r>
              <a:rPr lang="es-AR" sz="1600" dirty="0">
                <a:solidFill>
                  <a:srgbClr val="FF0000"/>
                </a:solidFill>
              </a:rPr>
              <a:t>)</a:t>
            </a:r>
            <a:endParaRPr lang="es-ES_tradnl" sz="1600" dirty="0">
              <a:solidFill>
                <a:srgbClr val="FF0000"/>
              </a:solidFill>
            </a:endParaRPr>
          </a:p>
        </p:txBody>
      </p:sp>
      <p:sp>
        <p:nvSpPr>
          <p:cNvPr id="57350" name="Oval 7"/>
          <p:cNvSpPr>
            <a:spLocks noChangeArrowheads="1"/>
          </p:cNvSpPr>
          <p:nvPr/>
        </p:nvSpPr>
        <p:spPr bwMode="auto">
          <a:xfrm>
            <a:off x="4572000" y="4259163"/>
            <a:ext cx="1800225" cy="936625"/>
          </a:xfrm>
          <a:prstGeom prst="ellips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351" name="Rectangle 8"/>
          <p:cNvSpPr>
            <a:spLocks noChangeArrowheads="1"/>
          </p:cNvSpPr>
          <p:nvPr/>
        </p:nvSpPr>
        <p:spPr bwMode="auto">
          <a:xfrm>
            <a:off x="4859338" y="5340251"/>
            <a:ext cx="21780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s-AR" dirty="0">
                <a:solidFill>
                  <a:srgbClr val="0000FF"/>
                </a:solidFill>
              </a:rPr>
              <a:t>Componente NLOS</a:t>
            </a:r>
            <a:endParaRPr lang="es-ES_tradnl" dirty="0">
              <a:solidFill>
                <a:srgbClr val="0000FF"/>
              </a:solidFill>
            </a:endParaRPr>
          </a:p>
        </p:txBody>
      </p:sp>
      <p:sp>
        <p:nvSpPr>
          <p:cNvPr id="57352" name="Text Box 9"/>
          <p:cNvSpPr txBox="1">
            <a:spLocks noChangeArrowheads="1"/>
          </p:cNvSpPr>
          <p:nvPr/>
        </p:nvSpPr>
        <p:spPr bwMode="auto">
          <a:xfrm>
            <a:off x="395536" y="6021288"/>
            <a:ext cx="8640960" cy="646331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AR" dirty="0"/>
              <a:t>K define la relación de energía entre el camino especular (LOS) y la energía los caminos con </a:t>
            </a:r>
            <a:r>
              <a:rPr lang="es-AR" dirty="0" err="1"/>
              <a:t>scattering</a:t>
            </a:r>
            <a:r>
              <a:rPr lang="es-AR" dirty="0"/>
              <a:t>.</a:t>
            </a:r>
            <a:endParaRPr lang="es-ES_trad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/>
          </p:cNvSpPr>
          <p:nvPr>
            <p:ph type="title"/>
          </p:nvPr>
        </p:nvSpPr>
        <p:spPr bwMode="auto"/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s-AR">
                <a:effectLst/>
              </a:rPr>
              <a:t>Modelos estadísticos-RICE</a:t>
            </a:r>
            <a:endParaRPr lang="es-ES_tradnl">
              <a:effectLst/>
            </a:endParaRPr>
          </a:p>
        </p:txBody>
      </p:sp>
      <p:sp>
        <p:nvSpPr>
          <p:cNvPr id="58370" name="Rectangle 3"/>
          <p:cNvSpPr>
            <a:spLocks noGrp="1"/>
          </p:cNvSpPr>
          <p:nvPr>
            <p:ph idx="1"/>
          </p:nvPr>
        </p:nvSpPr>
        <p:spPr>
          <a:xfrm>
            <a:off x="609600" y="1498663"/>
            <a:ext cx="7633742" cy="3593591"/>
          </a:xfrm>
        </p:spPr>
        <p:txBody>
          <a:bodyPr/>
          <a:lstStyle/>
          <a:p>
            <a:r>
              <a:rPr lang="es-AR" sz="2800" dirty="0"/>
              <a:t>En los canales con línea de vista, la magnitud del coeficiente de canal sigue una distribución Rice</a:t>
            </a:r>
            <a:endParaRPr lang="es-ES_tradnl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6DB23C-595B-4687-BDD7-6766388F035C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58371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2275" y="2997200"/>
            <a:ext cx="3641725" cy="815975"/>
          </a:xfrm>
          <a:prstGeom prst="rect">
            <a:avLst/>
          </a:prstGeom>
          <a:noFill/>
          <a:ln w="12700">
            <a:solidFill>
              <a:srgbClr val="0000FF"/>
            </a:solidFill>
            <a:miter lim="800000"/>
            <a:headEnd/>
            <a:tailEnd/>
          </a:ln>
        </p:spPr>
      </p:pic>
      <p:pic>
        <p:nvPicPr>
          <p:cNvPr id="58372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16688" y="3213100"/>
            <a:ext cx="1385887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3" name="Text Box 6"/>
          <p:cNvSpPr txBox="1">
            <a:spLocks noChangeArrowheads="1"/>
          </p:cNvSpPr>
          <p:nvPr/>
        </p:nvSpPr>
        <p:spPr bwMode="auto">
          <a:xfrm>
            <a:off x="6227763" y="2924175"/>
            <a:ext cx="23034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AR" sz="1400"/>
              <a:t>Valor cuadrático medio</a:t>
            </a:r>
            <a:endParaRPr lang="es-ES_tradnl" sz="1400"/>
          </a:p>
        </p:txBody>
      </p:sp>
      <p:pic>
        <p:nvPicPr>
          <p:cNvPr id="58374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42988" y="3933825"/>
            <a:ext cx="4752975" cy="257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5" name="Text Box 8"/>
          <p:cNvSpPr txBox="1">
            <a:spLocks noChangeArrowheads="1"/>
          </p:cNvSpPr>
          <p:nvPr/>
        </p:nvSpPr>
        <p:spPr bwMode="auto">
          <a:xfrm>
            <a:off x="5633244" y="4169390"/>
            <a:ext cx="3492500" cy="1338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AR" dirty="0"/>
              <a:t>A mayor K, menor es la probabilidad de ocurrencia de mínimos (</a:t>
            </a:r>
            <a:r>
              <a:rPr lang="es-AR" dirty="0" err="1"/>
              <a:t>deep</a:t>
            </a:r>
            <a:r>
              <a:rPr lang="es-AR" dirty="0"/>
              <a:t> fading).</a:t>
            </a:r>
          </a:p>
          <a:p>
            <a:pPr>
              <a:spcBef>
                <a:spcPct val="50000"/>
              </a:spcBef>
            </a:pPr>
            <a:r>
              <a:rPr lang="es-AR" dirty="0"/>
              <a:t>K </a:t>
            </a:r>
            <a:r>
              <a:rPr lang="es-AR" dirty="0">
                <a:sym typeface="Wingdings" pitchFamily="2" charset="2"/>
              </a:rPr>
              <a:t> 0  Rayleigh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/>
          </p:cNvSpPr>
          <p:nvPr>
            <p:ph type="title"/>
          </p:nvPr>
        </p:nvSpPr>
        <p:spPr bwMode="auto"/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s-AR" dirty="0">
                <a:effectLst/>
              </a:rPr>
              <a:t>Canal RICE</a:t>
            </a:r>
            <a:endParaRPr lang="es-ES_tradnl" dirty="0">
              <a:effectLst/>
            </a:endParaRPr>
          </a:p>
        </p:txBody>
      </p:sp>
      <p:sp>
        <p:nvSpPr>
          <p:cNvPr id="59394" name="Rectangle 3"/>
          <p:cNvSpPr>
            <a:spLocks noGrp="1"/>
          </p:cNvSpPr>
          <p:nvPr>
            <p:ph idx="1"/>
          </p:nvPr>
        </p:nvSpPr>
        <p:spPr>
          <a:xfrm>
            <a:off x="827584" y="1382502"/>
            <a:ext cx="7920880" cy="3593591"/>
          </a:xfrm>
        </p:spPr>
        <p:txBody>
          <a:bodyPr/>
          <a:lstStyle/>
          <a:p>
            <a:r>
              <a:rPr lang="es-AR" sz="2400" dirty="0"/>
              <a:t>La presencia de una componente dominante también afecta la distribución de fase.</a:t>
            </a:r>
          </a:p>
          <a:p>
            <a:pPr lvl="1"/>
            <a:r>
              <a:rPr lang="es-AR" sz="2000" dirty="0"/>
              <a:t>Para una componente de LOS muy dominante, la fase de la resultante se aproxima a la fase de la dominante </a:t>
            </a:r>
            <a:r>
              <a:rPr lang="es-AR" sz="2000" dirty="0">
                <a:sym typeface="Wingdings" pitchFamily="2" charset="2"/>
              </a:rPr>
              <a:t> la distribución converge a una distribución delta.</a:t>
            </a:r>
          </a:p>
          <a:p>
            <a:pPr lvl="1"/>
            <a:r>
              <a:rPr lang="es-AR" sz="2000" dirty="0">
                <a:sym typeface="Wingdings" pitchFamily="2" charset="2"/>
              </a:rPr>
              <a:t>Para una LOS de bajo nivel, la fase resultante se aproxima a la distribución uniforme.</a:t>
            </a:r>
            <a:endParaRPr lang="es-ES_tradnl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6DB23C-595B-4687-BDD7-6766388F035C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pic>
        <p:nvPicPr>
          <p:cNvPr id="59395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15816" y="4149080"/>
            <a:ext cx="4103687" cy="270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/>
          </p:cNvSpPr>
          <p:nvPr>
            <p:ph type="title"/>
          </p:nvPr>
        </p:nvSpPr>
        <p:spPr bwMode="auto"/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s-AR">
                <a:effectLst/>
              </a:rPr>
              <a:t>Espectro de Doppler</a:t>
            </a:r>
            <a:endParaRPr lang="es-ES_tradnl">
              <a:effectLst/>
            </a:endParaRPr>
          </a:p>
        </p:txBody>
      </p:sp>
      <p:sp>
        <p:nvSpPr>
          <p:cNvPr id="60418" name="Rectangle 3"/>
          <p:cNvSpPr>
            <a:spLocks noGrp="1"/>
          </p:cNvSpPr>
          <p:nvPr>
            <p:ph idx="1"/>
          </p:nvPr>
        </p:nvSpPr>
        <p:spPr>
          <a:xfrm>
            <a:off x="899592" y="1345989"/>
            <a:ext cx="7633742" cy="3593591"/>
          </a:xfrm>
        </p:spPr>
        <p:txBody>
          <a:bodyPr/>
          <a:lstStyle/>
          <a:p>
            <a:r>
              <a:rPr lang="es-AR" sz="2400" dirty="0"/>
              <a:t>Como ya conocemos, si una estación móvil  se desplaza, cada componente </a:t>
            </a:r>
            <a:r>
              <a:rPr lang="es-AR" sz="2400" dirty="0" err="1"/>
              <a:t>multicamino</a:t>
            </a:r>
            <a:r>
              <a:rPr lang="es-AR" sz="2400" dirty="0"/>
              <a:t> llegará a la antena con diferentes desplazamientos de frecuencia (efecto </a:t>
            </a:r>
            <a:r>
              <a:rPr lang="es-AR" sz="2400" dirty="0" err="1"/>
              <a:t>Doppler</a:t>
            </a:r>
            <a:r>
              <a:rPr lang="es-AR" sz="2400" dirty="0"/>
              <a:t>)</a:t>
            </a:r>
            <a:r>
              <a:rPr lang="es-AR" sz="2400" dirty="0">
                <a:sym typeface="Wingdings" pitchFamily="2" charset="2"/>
              </a:rPr>
              <a:t> el espectro recibido es ensanchado (</a:t>
            </a:r>
            <a:r>
              <a:rPr lang="es-AR" sz="2400" dirty="0" err="1">
                <a:sym typeface="Wingdings" pitchFamily="2" charset="2"/>
              </a:rPr>
              <a:t>broadening</a:t>
            </a:r>
            <a:r>
              <a:rPr lang="es-AR" sz="2400" dirty="0">
                <a:sym typeface="Wingdings" pitchFamily="2" charset="2"/>
              </a:rPr>
              <a:t>).</a:t>
            </a:r>
            <a:r>
              <a:rPr lang="es-AR" sz="2800" dirty="0">
                <a:sym typeface="Wingdings" pitchFamily="2" charset="2"/>
              </a:rPr>
              <a:t> </a:t>
            </a:r>
            <a:endParaRPr lang="es-ES_tradnl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6DB23C-595B-4687-BDD7-6766388F035C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pic>
        <p:nvPicPr>
          <p:cNvPr id="6041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9250" y="3789363"/>
            <a:ext cx="5026025" cy="151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0420" name="Group 12"/>
          <p:cNvGrpSpPr>
            <a:grpSpLocks/>
          </p:cNvGrpSpPr>
          <p:nvPr/>
        </p:nvGrpSpPr>
        <p:grpSpPr bwMode="auto">
          <a:xfrm>
            <a:off x="179388" y="5445125"/>
            <a:ext cx="3167062" cy="1412875"/>
            <a:chOff x="2835" y="482"/>
            <a:chExt cx="2449" cy="1043"/>
          </a:xfrm>
        </p:grpSpPr>
        <p:pic>
          <p:nvPicPr>
            <p:cNvPr id="60422" name="Picture 13" descr="MC900331097[1]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835" y="572"/>
              <a:ext cx="369" cy="5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0423" name="Picture 14" descr="MC900410475[1]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 flipH="1">
              <a:off x="4248" y="799"/>
              <a:ext cx="401" cy="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424" name="Line 15"/>
            <p:cNvSpPr>
              <a:spLocks noChangeShapeType="1"/>
            </p:cNvSpPr>
            <p:nvPr/>
          </p:nvSpPr>
          <p:spPr bwMode="auto">
            <a:xfrm>
              <a:off x="5284" y="527"/>
              <a:ext cx="0" cy="998"/>
            </a:xfrm>
            <a:prstGeom prst="line">
              <a:avLst/>
            </a:prstGeom>
            <a:noFill/>
            <a:ln w="76200" cmpd="tri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425" name="Line 16"/>
            <p:cNvSpPr>
              <a:spLocks noChangeShapeType="1"/>
            </p:cNvSpPr>
            <p:nvPr/>
          </p:nvSpPr>
          <p:spPr bwMode="auto">
            <a:xfrm>
              <a:off x="3061" y="663"/>
              <a:ext cx="222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426" name="Line 17"/>
            <p:cNvSpPr>
              <a:spLocks noChangeShapeType="1"/>
            </p:cNvSpPr>
            <p:nvPr/>
          </p:nvSpPr>
          <p:spPr bwMode="auto">
            <a:xfrm>
              <a:off x="3061" y="1298"/>
              <a:ext cx="149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427" name="Text Box 18"/>
            <p:cNvSpPr txBox="1">
              <a:spLocks noChangeArrowheads="1"/>
            </p:cNvSpPr>
            <p:nvPr/>
          </p:nvSpPr>
          <p:spPr bwMode="auto">
            <a:xfrm>
              <a:off x="4103" y="482"/>
              <a:ext cx="185" cy="2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s-AR" sz="1600">
                  <a:solidFill>
                    <a:srgbClr val="FF0000"/>
                  </a:solidFill>
                </a:rPr>
                <a:t>d</a:t>
              </a:r>
              <a:endParaRPr lang="es-ES_tradnl" sz="1600">
                <a:solidFill>
                  <a:srgbClr val="FF0000"/>
                </a:solidFill>
              </a:endParaRPr>
            </a:p>
          </p:txBody>
        </p:sp>
        <p:sp>
          <p:nvSpPr>
            <p:cNvPr id="60428" name="Text Box 19"/>
            <p:cNvSpPr txBox="1">
              <a:spLocks noChangeArrowheads="1"/>
            </p:cNvSpPr>
            <p:nvPr/>
          </p:nvSpPr>
          <p:spPr bwMode="auto">
            <a:xfrm>
              <a:off x="3514" y="1071"/>
              <a:ext cx="184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s-AR" sz="1600">
                  <a:solidFill>
                    <a:srgbClr val="FF0000"/>
                  </a:solidFill>
                </a:rPr>
                <a:t>r</a:t>
              </a:r>
              <a:endParaRPr lang="es-ES_tradnl" sz="1600">
                <a:solidFill>
                  <a:srgbClr val="FF0000"/>
                </a:solidFill>
              </a:endParaRPr>
            </a:p>
          </p:txBody>
        </p:sp>
        <p:sp>
          <p:nvSpPr>
            <p:cNvPr id="60429" name="Text Box 20"/>
            <p:cNvSpPr txBox="1">
              <a:spLocks noChangeArrowheads="1"/>
            </p:cNvSpPr>
            <p:nvPr/>
          </p:nvSpPr>
          <p:spPr bwMode="auto">
            <a:xfrm>
              <a:off x="4559" y="755"/>
              <a:ext cx="317" cy="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s-ES_tradnl" sz="1400"/>
            </a:p>
          </p:txBody>
        </p:sp>
      </p:grpSp>
      <p:sp>
        <p:nvSpPr>
          <p:cNvPr id="60421" name="Text Box 14"/>
          <p:cNvSpPr txBox="1">
            <a:spLocks noChangeArrowheads="1"/>
          </p:cNvSpPr>
          <p:nvPr/>
        </p:nvSpPr>
        <p:spPr bwMode="auto">
          <a:xfrm>
            <a:off x="4716463" y="5445125"/>
            <a:ext cx="3671887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AR" sz="2000">
                <a:solidFill>
                  <a:srgbClr val="FF0000"/>
                </a:solidFill>
              </a:rPr>
              <a:t>¿Cómo es el espectro recibido?</a:t>
            </a:r>
            <a:endParaRPr lang="es-ES_tradnl" sz="2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/>
          </p:cNvSpPr>
          <p:nvPr>
            <p:ph type="title"/>
          </p:nvPr>
        </p:nvSpPr>
        <p:spPr bwMode="auto"/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s-AR">
                <a:effectLst/>
              </a:rPr>
              <a:t>Espectro de Doppler</a:t>
            </a:r>
            <a:endParaRPr lang="es-ES_tradnl">
              <a:effectLst/>
            </a:endParaRPr>
          </a:p>
        </p:txBody>
      </p:sp>
      <p:sp>
        <p:nvSpPr>
          <p:cNvPr id="61442" name="Rectangle 3"/>
          <p:cNvSpPr>
            <a:spLocks noGrp="1"/>
          </p:cNvSpPr>
          <p:nvPr>
            <p:ph idx="1"/>
          </p:nvPr>
        </p:nvSpPr>
        <p:spPr>
          <a:xfrm>
            <a:off x="755129" y="1327405"/>
            <a:ext cx="7633742" cy="3593591"/>
          </a:xfrm>
        </p:spPr>
        <p:txBody>
          <a:bodyPr/>
          <a:lstStyle/>
          <a:p>
            <a:r>
              <a:rPr lang="es-AR" sz="2400" dirty="0"/>
              <a:t>Considerando un escenario donde una antena </a:t>
            </a:r>
            <a:r>
              <a:rPr lang="es-AR" sz="2400" dirty="0" err="1"/>
              <a:t>omni</a:t>
            </a:r>
            <a:r>
              <a:rPr lang="es-AR" sz="2400" dirty="0"/>
              <a:t>-direccional recibe una gran cantidad de contribuciones </a:t>
            </a:r>
            <a:r>
              <a:rPr lang="es-AR" sz="2400" dirty="0" err="1"/>
              <a:t>multicamino</a:t>
            </a:r>
            <a:r>
              <a:rPr lang="es-AR" sz="2400" dirty="0"/>
              <a:t> en el plano horizontal proveniente de </a:t>
            </a:r>
            <a:r>
              <a:rPr lang="es-AR" sz="2400" dirty="0" err="1"/>
              <a:t>scatters</a:t>
            </a:r>
            <a:r>
              <a:rPr lang="es-AR" sz="2400" dirty="0"/>
              <a:t> uniformemente distribuidos (</a:t>
            </a:r>
            <a:r>
              <a:rPr lang="es-AR" sz="2400" u="sng" dirty="0">
                <a:solidFill>
                  <a:srgbClr val="00B050"/>
                </a:solidFill>
              </a:rPr>
              <a:t>modelo de Clarke</a:t>
            </a:r>
            <a:r>
              <a:rPr lang="es-AR" sz="2400" dirty="0"/>
              <a:t>) </a:t>
            </a:r>
            <a:endParaRPr lang="es-ES_tradnl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6DB23C-595B-4687-BDD7-6766388F035C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pic>
        <p:nvPicPr>
          <p:cNvPr id="6144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2275" y="3284538"/>
            <a:ext cx="2322513" cy="1998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4" name="Text Box 5"/>
          <p:cNvSpPr txBox="1">
            <a:spLocks noChangeArrowheads="1"/>
          </p:cNvSpPr>
          <p:nvPr/>
        </p:nvSpPr>
        <p:spPr bwMode="auto">
          <a:xfrm>
            <a:off x="4500563" y="3573463"/>
            <a:ext cx="36004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AR"/>
              <a:t>La función de autocorrelacion se puede calcular</a:t>
            </a:r>
            <a:r>
              <a:rPr lang="es-AR">
                <a:sym typeface="Wingdings" pitchFamily="2" charset="2"/>
              </a:rPr>
              <a:t></a:t>
            </a:r>
            <a:endParaRPr lang="es-ES_tradnl"/>
          </a:p>
        </p:txBody>
      </p:sp>
      <p:pic>
        <p:nvPicPr>
          <p:cNvPr id="6144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4365625"/>
            <a:ext cx="2346325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6" name="AutoShape 7"/>
          <p:cNvSpPr>
            <a:spLocks noChangeArrowheads="1"/>
          </p:cNvSpPr>
          <p:nvPr/>
        </p:nvSpPr>
        <p:spPr bwMode="auto">
          <a:xfrm>
            <a:off x="1769310" y="5764211"/>
            <a:ext cx="504825" cy="358775"/>
          </a:xfrm>
          <a:prstGeom prst="rightArrow">
            <a:avLst>
              <a:gd name="adj1" fmla="val 50000"/>
              <a:gd name="adj2" fmla="val 3517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61447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23274" y="5434012"/>
            <a:ext cx="2736850" cy="1019175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Espectro</a:t>
            </a:r>
            <a:r>
              <a:rPr lang="en-US" dirty="0"/>
              <a:t> de Doppler</a:t>
            </a:r>
          </a:p>
        </p:txBody>
      </p:sp>
      <p:sp>
        <p:nvSpPr>
          <p:cNvPr id="62466" name="Content Placeholder 2"/>
          <p:cNvSpPr>
            <a:spLocks noGrp="1"/>
          </p:cNvSpPr>
          <p:nvPr>
            <p:ph idx="1"/>
          </p:nvPr>
        </p:nvSpPr>
        <p:spPr>
          <a:xfrm>
            <a:off x="1116172" y="1988840"/>
            <a:ext cx="6591985" cy="3777622"/>
          </a:xfrm>
        </p:spPr>
        <p:txBody>
          <a:bodyPr>
            <a:normAutofit fontScale="62500" lnSpcReduction="20000"/>
          </a:bodyPr>
          <a:lstStyle/>
          <a:p>
            <a:r>
              <a:rPr lang="en-US" sz="3800" dirty="0" err="1"/>
              <a:t>Espectro</a:t>
            </a:r>
            <a:r>
              <a:rPr lang="en-US" sz="3800" dirty="0"/>
              <a:t> de “Jakes”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00B050"/>
              </a:solidFill>
            </a:endParaRPr>
          </a:p>
          <a:p>
            <a:r>
              <a:rPr lang="en-US" sz="2800" dirty="0">
                <a:solidFill>
                  <a:srgbClr val="00B050"/>
                </a:solidFill>
              </a:rPr>
              <a:t>Describe la dispersion de </a:t>
            </a:r>
            <a:r>
              <a:rPr lang="en-US" sz="2800" dirty="0" err="1">
                <a:solidFill>
                  <a:srgbClr val="00B050"/>
                </a:solidFill>
              </a:rPr>
              <a:t>frecuencia</a:t>
            </a:r>
            <a:r>
              <a:rPr lang="en-US" sz="2800" dirty="0">
                <a:solidFill>
                  <a:srgbClr val="00B050"/>
                </a:solidFill>
              </a:rPr>
              <a:t> del canal</a:t>
            </a:r>
          </a:p>
          <a:p>
            <a:r>
              <a:rPr lang="en-US" sz="2800" dirty="0" err="1">
                <a:solidFill>
                  <a:srgbClr val="00B050"/>
                </a:solidFill>
              </a:rPr>
              <a:t>Es</a:t>
            </a:r>
            <a:r>
              <a:rPr lang="en-US" sz="2800" dirty="0">
                <a:solidFill>
                  <a:srgbClr val="00B050"/>
                </a:solidFill>
              </a:rPr>
              <a:t> </a:t>
            </a:r>
            <a:r>
              <a:rPr lang="en-US" sz="2800" dirty="0" err="1">
                <a:solidFill>
                  <a:srgbClr val="00B050"/>
                </a:solidFill>
              </a:rPr>
              <a:t>una</a:t>
            </a:r>
            <a:r>
              <a:rPr lang="en-US" sz="2800" dirty="0">
                <a:solidFill>
                  <a:srgbClr val="00B050"/>
                </a:solidFill>
              </a:rPr>
              <a:t> </a:t>
            </a:r>
            <a:r>
              <a:rPr lang="en-US" sz="2800" dirty="0" err="1">
                <a:solidFill>
                  <a:srgbClr val="00B050"/>
                </a:solidFill>
              </a:rPr>
              <a:t>medida</a:t>
            </a:r>
            <a:r>
              <a:rPr lang="en-US" sz="2800" dirty="0">
                <a:solidFill>
                  <a:srgbClr val="00B050"/>
                </a:solidFill>
              </a:rPr>
              <a:t> de la </a:t>
            </a:r>
            <a:r>
              <a:rPr lang="en-US" sz="2800" dirty="0" err="1">
                <a:solidFill>
                  <a:srgbClr val="00B050"/>
                </a:solidFill>
              </a:rPr>
              <a:t>variabilidad</a:t>
            </a:r>
            <a:r>
              <a:rPr lang="en-US" sz="2800" dirty="0">
                <a:solidFill>
                  <a:srgbClr val="00B050"/>
                </a:solidFill>
              </a:rPr>
              <a:t> temporal del canal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6DB23C-595B-4687-BDD7-6766388F035C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6246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77667" y="2564904"/>
            <a:ext cx="3379158" cy="2114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8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7400" y="1341438"/>
            <a:ext cx="2736850" cy="1019175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/>
              <a:t>Propagación</a:t>
            </a:r>
            <a:r>
              <a:rPr lang="en-US" dirty="0"/>
              <a:t> </a:t>
            </a:r>
          </a:p>
        </p:txBody>
      </p:sp>
      <p:sp>
        <p:nvSpPr>
          <p:cNvPr id="1843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/>
            <a:r>
              <a:rPr lang="en-US" sz="2800"/>
              <a:t>En los sistemas inalambricos la información es transmitida radiando una onda electromagnetica modulada a una determinada frecuencia de portadora utilizando una antena de transmisión.</a:t>
            </a:r>
          </a:p>
          <a:p>
            <a:pPr eaLnBrk="1" hangingPunct="1"/>
            <a:r>
              <a:rPr lang="en-US" sz="2800"/>
              <a:t>La energia radiada es captada por medio de una antena en el receptor.</a:t>
            </a:r>
          </a:p>
          <a:p>
            <a:pPr eaLnBrk="1" hangingPunct="1"/>
            <a:r>
              <a:rPr lang="en-US" sz="2800"/>
              <a:t>La propagación de las ondas puede ser descripta utilizando las ecuaciones de Maxwell.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6DB23C-595B-4687-BDD7-6766388F035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/>
          </p:cNvSpPr>
          <p:nvPr>
            <p:ph type="title"/>
          </p:nvPr>
        </p:nvSpPr>
        <p:spPr bwMode="auto"/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s-AR">
                <a:effectLst/>
              </a:rPr>
              <a:t>Clasificación</a:t>
            </a:r>
            <a:endParaRPr lang="es-ES_tradnl">
              <a:effectLst/>
            </a:endParaRPr>
          </a:p>
        </p:txBody>
      </p:sp>
      <p:sp>
        <p:nvSpPr>
          <p:cNvPr id="57347" name="Rectangle 3"/>
          <p:cNvSpPr>
            <a:spLocks noGrp="1"/>
          </p:cNvSpPr>
          <p:nvPr>
            <p:ph type="body" sz="half" idx="1"/>
          </p:nvPr>
        </p:nvSpPr>
        <p:spPr>
          <a:xfrm>
            <a:off x="1435100" y="1447800"/>
            <a:ext cx="6881813" cy="4800600"/>
          </a:xfrm>
        </p:spPr>
        <p:txBody>
          <a:bodyPr/>
          <a:lstStyle/>
          <a:p>
            <a:pPr>
              <a:defRPr/>
            </a:pPr>
            <a:r>
              <a:rPr lang="es-AR" sz="2000"/>
              <a:t>Dependiendo de la relación con el periodo de señalizacion </a:t>
            </a:r>
            <a:r>
              <a:rPr lang="es-AR" sz="2000" u="sng">
                <a:solidFill>
                  <a:srgbClr val="FF0000"/>
                </a:solidFill>
              </a:rPr>
              <a:t>Ts </a:t>
            </a:r>
            <a:r>
              <a:rPr lang="es-AR" sz="2000"/>
              <a:t>y el ancho de banda de transmisión </a:t>
            </a:r>
            <a:r>
              <a:rPr lang="es-AR" sz="2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Bs</a:t>
            </a:r>
            <a:r>
              <a:rPr lang="es-AR" sz="2000"/>
              <a:t> se pueden clasificar los canales</a:t>
            </a:r>
            <a:endParaRPr lang="es-ES_tradnl" sz="2000"/>
          </a:p>
        </p:txBody>
      </p:sp>
      <p:graphicFrame>
        <p:nvGraphicFramePr>
          <p:cNvPr id="57472" name="Group 128"/>
          <p:cNvGraphicFramePr>
            <a:graphicFrameLocks noGrp="1"/>
          </p:cNvGraphicFramePr>
          <p:nvPr>
            <p:ph sz="half" idx="2"/>
          </p:nvPr>
        </p:nvGraphicFramePr>
        <p:xfrm>
          <a:off x="2339975" y="2924175"/>
          <a:ext cx="4968875" cy="2917826"/>
        </p:xfrm>
        <a:graphic>
          <a:graphicData uri="http://schemas.openxmlformats.org/drawingml/2006/table">
            <a:tbl>
              <a:tblPr/>
              <a:tblGrid>
                <a:gridCol w="136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1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5188">
                <a:tc>
                  <a:txBody>
                    <a:bodyPr/>
                    <a:lstStyle/>
                    <a:p>
                      <a:pPr marL="8255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endParaRPr kumimoji="0" lang="es-ES_tradnl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8255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s-AR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/>
                        </a:rPr>
                        <a:t>Bc&gt;Bs</a:t>
                      </a:r>
                      <a:endParaRPr kumimoji="0" lang="es-ES_tradnl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8255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s-AR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/>
                        </a:rPr>
                        <a:t>Bc&lt;Bs</a:t>
                      </a:r>
                      <a:endParaRPr kumimoji="0" lang="es-ES_tradnl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063">
                <a:tc>
                  <a:txBody>
                    <a:bodyPr/>
                    <a:lstStyle/>
                    <a:p>
                      <a:pPr marL="8255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s-AR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/>
                        </a:rPr>
                        <a:t>Tc&gt;Ts</a:t>
                      </a:r>
                      <a:endParaRPr kumimoji="0" lang="es-ES_tradnl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8255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s-A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/>
                        </a:rPr>
                        <a:t>Frequency</a:t>
                      </a:r>
                      <a:r>
                        <a:rPr kumimoji="0" lang="es-A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/>
                        </a:rPr>
                        <a:t> non-</a:t>
                      </a:r>
                      <a:r>
                        <a:rPr kumimoji="0" lang="es-A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/>
                        </a:rPr>
                        <a:t>selective</a:t>
                      </a:r>
                      <a:r>
                        <a:rPr kumimoji="0" lang="es-A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/>
                        </a:rPr>
                        <a:t> fading</a:t>
                      </a:r>
                      <a:endParaRPr kumimoji="0" lang="es-ES_tradnl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8255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s-A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/>
                        </a:rPr>
                        <a:t>Frequency-selective fading</a:t>
                      </a:r>
                      <a:endParaRPr kumimoji="0" lang="es-ES_tradnl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4575">
                <a:tc>
                  <a:txBody>
                    <a:bodyPr/>
                    <a:lstStyle/>
                    <a:p>
                      <a:pPr marL="8255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s-AR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/>
                        </a:rPr>
                        <a:t>Tc&lt;Ts</a:t>
                      </a:r>
                      <a:endParaRPr kumimoji="0" lang="es-ES_tradnl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8255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s-A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/>
                        </a:rPr>
                        <a:t>Time-selective fading</a:t>
                      </a:r>
                      <a:endParaRPr kumimoji="0" lang="es-ES_tradnl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tc>
                  <a:txBody>
                    <a:bodyPr/>
                    <a:lstStyle/>
                    <a:p>
                      <a:pPr marL="8255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 2" pitchFamily="18" charset="2"/>
                        <a:buNone/>
                        <a:tabLst/>
                      </a:pPr>
                      <a:r>
                        <a:rPr kumimoji="0" lang="es-A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Gill Sans MT"/>
                        </a:rPr>
                        <a:t>Frecuency and time selective fading</a:t>
                      </a:r>
                      <a:endParaRPr kumimoji="0" lang="es-ES_tradnl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Gill Sans M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2CA08A-A443-4F37-8F73-942346436476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2313" y="624110"/>
            <a:ext cx="7764183" cy="128089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3600" dirty="0"/>
              <a:t>Canal no-</a:t>
            </a:r>
            <a:r>
              <a:rPr lang="en-US" sz="3600" dirty="0" err="1"/>
              <a:t>selectivo</a:t>
            </a:r>
            <a:r>
              <a:rPr lang="en-US" sz="3600" dirty="0"/>
              <a:t> en </a:t>
            </a:r>
            <a:r>
              <a:rPr lang="en-US" sz="3600" dirty="0" err="1"/>
              <a:t>frecuencia</a:t>
            </a:r>
            <a:r>
              <a:rPr lang="en-US" sz="3600" dirty="0"/>
              <a:t> con </a:t>
            </a:r>
            <a:r>
              <a:rPr lang="en-US" sz="3600" dirty="0" err="1"/>
              <a:t>desvanecimiento</a:t>
            </a:r>
            <a:r>
              <a:rPr lang="en-US" sz="3600" dirty="0"/>
              <a:t> lento</a:t>
            </a:r>
          </a:p>
        </p:txBody>
      </p:sp>
      <p:sp>
        <p:nvSpPr>
          <p:cNvPr id="64515" name="Content Placeholder 3"/>
          <p:cNvSpPr>
            <a:spLocks noGrp="1"/>
          </p:cNvSpPr>
          <p:nvPr>
            <p:ph idx="1"/>
          </p:nvPr>
        </p:nvSpPr>
        <p:spPr>
          <a:xfrm>
            <a:off x="812347" y="1718184"/>
            <a:ext cx="7633742" cy="4879168"/>
          </a:xfrm>
        </p:spPr>
        <p:txBody>
          <a:bodyPr/>
          <a:lstStyle/>
          <a:p>
            <a:r>
              <a:rPr lang="en-US" dirty="0"/>
              <a:t>En </a:t>
            </a:r>
            <a:r>
              <a:rPr lang="en-US" dirty="0" err="1"/>
              <a:t>muchas</a:t>
            </a:r>
            <a:r>
              <a:rPr lang="en-US" dirty="0"/>
              <a:t> </a:t>
            </a:r>
            <a:r>
              <a:rPr lang="en-US" dirty="0" err="1"/>
              <a:t>aplicaciones</a:t>
            </a:r>
            <a:r>
              <a:rPr lang="en-US" dirty="0"/>
              <a:t>, el </a:t>
            </a:r>
            <a:r>
              <a:rPr lang="en-US" dirty="0" err="1"/>
              <a:t>tiempo</a:t>
            </a:r>
            <a:r>
              <a:rPr lang="en-US" dirty="0"/>
              <a:t> de </a:t>
            </a:r>
            <a:r>
              <a:rPr lang="en-US" dirty="0" err="1"/>
              <a:t>coherencia</a:t>
            </a:r>
            <a:r>
              <a:rPr lang="en-US" dirty="0"/>
              <a:t> del canal </a:t>
            </a:r>
            <a:r>
              <a:rPr lang="en-US" dirty="0" err="1"/>
              <a:t>es</a:t>
            </a:r>
            <a:r>
              <a:rPr lang="en-US" dirty="0"/>
              <a:t> mucho mayor que la </a:t>
            </a:r>
            <a:r>
              <a:rPr lang="en-US" dirty="0" err="1"/>
              <a:t>duración</a:t>
            </a:r>
            <a:r>
              <a:rPr lang="en-US" dirty="0"/>
              <a:t> del </a:t>
            </a:r>
            <a:r>
              <a:rPr lang="en-US" dirty="0" err="1"/>
              <a:t>simbolo</a:t>
            </a:r>
            <a:r>
              <a:rPr lang="en-US" dirty="0" err="1">
                <a:sym typeface="Wingdings" pitchFamily="2" charset="2"/>
              </a:rPr>
              <a:t>El</a:t>
            </a:r>
            <a:r>
              <a:rPr lang="en-US" dirty="0">
                <a:sym typeface="Wingdings" pitchFamily="2" charset="2"/>
              </a:rPr>
              <a:t> canal </a:t>
            </a:r>
            <a:r>
              <a:rPr lang="en-US" dirty="0" err="1">
                <a:sym typeface="Wingdings" pitchFamily="2" charset="2"/>
              </a:rPr>
              <a:t>puede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ser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considerado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invariante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sobre</a:t>
            </a:r>
            <a:r>
              <a:rPr lang="en-US" dirty="0">
                <a:sym typeface="Wingdings" pitchFamily="2" charset="2"/>
              </a:rPr>
              <a:t> un </a:t>
            </a:r>
            <a:r>
              <a:rPr lang="en-US" dirty="0" err="1">
                <a:sym typeface="Wingdings" pitchFamily="2" charset="2"/>
              </a:rPr>
              <a:t>intervalo</a:t>
            </a:r>
            <a:r>
              <a:rPr lang="en-US" dirty="0">
                <a:sym typeface="Wingdings" pitchFamily="2" charset="2"/>
              </a:rPr>
              <a:t> de </a:t>
            </a:r>
            <a:r>
              <a:rPr lang="en-US" dirty="0" err="1">
                <a:sym typeface="Wingdings" pitchFamily="2" charset="2"/>
              </a:rPr>
              <a:t>símbolos</a:t>
            </a:r>
            <a:r>
              <a:rPr lang="en-US" sz="2800" dirty="0">
                <a:sym typeface="Wingdings" pitchFamily="2" charset="2"/>
              </a:rPr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F1E81A-BF0C-472B-AF99-156AEA9F8EC3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64514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7531605" y="106201"/>
            <a:ext cx="1159669" cy="60801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US" dirty="0"/>
              <a:t>TC&gt;</a:t>
            </a:r>
            <a:r>
              <a:rPr lang="en-US" dirty="0" err="1"/>
              <a:t>Ts</a:t>
            </a:r>
            <a:endParaRPr lang="en-US" dirty="0"/>
          </a:p>
        </p:txBody>
      </p:sp>
      <p:pic>
        <p:nvPicPr>
          <p:cNvPr id="64516" name="Picture 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14032" y="2924944"/>
            <a:ext cx="2946400" cy="1008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7" name="Picture 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1744" y="3118054"/>
            <a:ext cx="3140075" cy="696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9592" y="4700736"/>
            <a:ext cx="2257425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ight Arrow 7"/>
          <p:cNvSpPr/>
          <p:nvPr/>
        </p:nvSpPr>
        <p:spPr>
          <a:xfrm>
            <a:off x="4672508" y="3212976"/>
            <a:ext cx="763588" cy="3413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179388" y="5661025"/>
            <a:ext cx="762000" cy="3413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452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1020" y="3985386"/>
            <a:ext cx="1487488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Oval 10"/>
          <p:cNvSpPr/>
          <p:nvPr/>
        </p:nvSpPr>
        <p:spPr>
          <a:xfrm>
            <a:off x="1692275" y="4888210"/>
            <a:ext cx="576263" cy="50323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4523" name="TextBox 11"/>
          <p:cNvSpPr txBox="1">
            <a:spLocks noChangeArrowheads="1"/>
          </p:cNvSpPr>
          <p:nvPr/>
        </p:nvSpPr>
        <p:spPr bwMode="auto">
          <a:xfrm>
            <a:off x="3492500" y="4869160"/>
            <a:ext cx="3382963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/>
              <a:t>Es la suma de Np estadisticamente independientes contribuciones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2339975" y="4959648"/>
            <a:ext cx="1152525" cy="73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525" name="TextBox 14"/>
          <p:cNvSpPr txBox="1">
            <a:spLocks noChangeArrowheads="1"/>
          </p:cNvSpPr>
          <p:nvPr/>
        </p:nvSpPr>
        <p:spPr bwMode="auto">
          <a:xfrm>
            <a:off x="3419475" y="5824835"/>
            <a:ext cx="194468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/>
              <a:t>El canal es plano en frecuencia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627313" y="6183610"/>
            <a:ext cx="72072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207351" y="5414169"/>
            <a:ext cx="431800" cy="5762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528" name="TextBox 19"/>
          <p:cNvSpPr txBox="1">
            <a:spLocks noChangeArrowheads="1"/>
          </p:cNvSpPr>
          <p:nvPr/>
        </p:nvSpPr>
        <p:spPr bwMode="auto">
          <a:xfrm>
            <a:off x="6019511" y="6094057"/>
            <a:ext cx="3024188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Distribución Rayleigh (NLOS) o Rice (LOS)</a:t>
            </a:r>
          </a:p>
        </p:txBody>
      </p:sp>
      <p:sp>
        <p:nvSpPr>
          <p:cNvPr id="64529" name="TextBox 21"/>
          <p:cNvSpPr txBox="1">
            <a:spLocks noChangeArrowheads="1"/>
          </p:cNvSpPr>
          <p:nvPr/>
        </p:nvSpPr>
        <p:spPr bwMode="auto">
          <a:xfrm>
            <a:off x="2123728" y="3987155"/>
            <a:ext cx="4968624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/>
              <a:t>Si el delay de </a:t>
            </a:r>
            <a:r>
              <a:rPr lang="en-US" dirty="0" err="1"/>
              <a:t>cada</a:t>
            </a:r>
            <a:r>
              <a:rPr lang="en-US" dirty="0"/>
              <a:t> path </a:t>
            </a:r>
            <a:r>
              <a:rPr lang="en-US" dirty="0" err="1"/>
              <a:t>es</a:t>
            </a:r>
            <a:r>
              <a:rPr lang="en-US" dirty="0"/>
              <a:t> mucho </a:t>
            </a:r>
            <a:r>
              <a:rPr lang="en-US" dirty="0" err="1"/>
              <a:t>menor</a:t>
            </a:r>
            <a:r>
              <a:rPr lang="en-US" dirty="0"/>
              <a:t> que la duracion del </a:t>
            </a:r>
            <a:r>
              <a:rPr lang="en-US" dirty="0" err="1"/>
              <a:t>símbolo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pic>
        <p:nvPicPr>
          <p:cNvPr id="64530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08876" y="4285940"/>
            <a:ext cx="71437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sz="4000" dirty="0"/>
              <a:t>Canal </a:t>
            </a:r>
            <a:r>
              <a:rPr lang="en-US" sz="4000" dirty="0" err="1"/>
              <a:t>selectivo</a:t>
            </a:r>
            <a:r>
              <a:rPr lang="en-US" sz="4000" dirty="0"/>
              <a:t> en </a:t>
            </a:r>
            <a:r>
              <a:rPr lang="en-US" sz="4000" dirty="0" err="1"/>
              <a:t>frecuencia</a:t>
            </a:r>
            <a:endParaRPr lang="en-US" sz="4000" dirty="0"/>
          </a:p>
        </p:txBody>
      </p:sp>
      <p:sp>
        <p:nvSpPr>
          <p:cNvPr id="65539" name="Content Placeholder 3"/>
          <p:cNvSpPr>
            <a:spLocks noGrp="1"/>
          </p:cNvSpPr>
          <p:nvPr>
            <p:ph idx="1"/>
          </p:nvPr>
        </p:nvSpPr>
        <p:spPr>
          <a:xfrm>
            <a:off x="827585" y="2133600"/>
            <a:ext cx="7706816" cy="3777622"/>
          </a:xfrm>
        </p:spPr>
        <p:txBody>
          <a:bodyPr>
            <a:normAutofit/>
          </a:bodyPr>
          <a:lstStyle/>
          <a:p>
            <a:r>
              <a:rPr lang="en-US" sz="2400" dirty="0" err="1"/>
              <a:t>Asumimos</a:t>
            </a:r>
            <a:r>
              <a:rPr lang="en-US" sz="2400" dirty="0"/>
              <a:t> un canal slow-fading.</a:t>
            </a:r>
          </a:p>
          <a:p>
            <a:r>
              <a:rPr lang="en-US" sz="2400" dirty="0"/>
              <a:t>Si la </a:t>
            </a:r>
            <a:r>
              <a:rPr lang="en-US" sz="2400" dirty="0" err="1"/>
              <a:t>señal</a:t>
            </a:r>
            <a:r>
              <a:rPr lang="en-US" sz="2400" dirty="0"/>
              <a:t> </a:t>
            </a:r>
            <a:r>
              <a:rPr lang="en-US" sz="2400" dirty="0" err="1"/>
              <a:t>transmitida</a:t>
            </a:r>
            <a:r>
              <a:rPr lang="en-US" sz="2400" dirty="0"/>
              <a:t> </a:t>
            </a:r>
            <a:r>
              <a:rPr lang="en-US" sz="2400" dirty="0" err="1"/>
              <a:t>tiene</a:t>
            </a:r>
            <a:r>
              <a:rPr lang="en-US" sz="2400" dirty="0"/>
              <a:t> un ancho de </a:t>
            </a:r>
            <a:r>
              <a:rPr lang="en-US" sz="2400" dirty="0" err="1"/>
              <a:t>banda</a:t>
            </a:r>
            <a:r>
              <a:rPr lang="en-US" sz="2400" dirty="0"/>
              <a:t> </a:t>
            </a:r>
            <a:r>
              <a:rPr lang="en-US" sz="2400" dirty="0" err="1"/>
              <a:t>Bs</a:t>
            </a:r>
            <a:r>
              <a:rPr lang="en-US" sz="2400" dirty="0"/>
              <a:t> &gt; </a:t>
            </a:r>
            <a:r>
              <a:rPr lang="en-US" sz="2400" dirty="0" err="1"/>
              <a:t>Bc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 err="1">
                <a:sym typeface="Wingdings" pitchFamily="2" charset="2"/>
              </a:rPr>
              <a:t>sus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diferentes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componentes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espectrales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serán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afectadas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por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diferentes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niveles</a:t>
            </a:r>
            <a:r>
              <a:rPr lang="en-US" sz="2400" dirty="0">
                <a:sym typeface="Wingdings" pitchFamily="2" charset="2"/>
              </a:rPr>
              <a:t> de </a:t>
            </a:r>
            <a:r>
              <a:rPr lang="en-US" sz="2400" dirty="0" err="1">
                <a:sym typeface="Wingdings" pitchFamily="2" charset="2"/>
              </a:rPr>
              <a:t>atenuación</a:t>
            </a:r>
            <a:r>
              <a:rPr lang="en-US" sz="2400" dirty="0">
                <a:sym typeface="Wingdings" pitchFamily="2" charset="2"/>
              </a:rPr>
              <a:t>.</a:t>
            </a:r>
          </a:p>
          <a:p>
            <a:r>
              <a:rPr lang="en-US" sz="2400" dirty="0">
                <a:sym typeface="Wingdings" pitchFamily="2" charset="2"/>
              </a:rPr>
              <a:t>En </a:t>
            </a:r>
            <a:r>
              <a:rPr lang="en-US" sz="2400" dirty="0" err="1">
                <a:sym typeface="Wingdings" pitchFamily="2" charset="2"/>
              </a:rPr>
              <a:t>dominio</a:t>
            </a:r>
            <a:r>
              <a:rPr lang="en-US" sz="2400" dirty="0">
                <a:sym typeface="Wingdings" pitchFamily="2" charset="2"/>
              </a:rPr>
              <a:t> temporal </a:t>
            </a:r>
            <a:r>
              <a:rPr lang="en-US" sz="2400" dirty="0" err="1">
                <a:sym typeface="Wingdings" pitchFamily="2" charset="2"/>
              </a:rPr>
              <a:t>Ts</a:t>
            </a:r>
            <a:r>
              <a:rPr lang="en-US" sz="2400" dirty="0">
                <a:sym typeface="Wingdings" pitchFamily="2" charset="2"/>
              </a:rPr>
              <a:t>&lt;Td (delay spread)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F1E81A-BF0C-472B-AF99-156AEA9F8EC3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sp>
        <p:nvSpPr>
          <p:cNvPr id="65538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6940939" y="339154"/>
            <a:ext cx="1691680" cy="569912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US" sz="2800" b="1" dirty="0" err="1">
                <a:solidFill>
                  <a:schemeClr val="bg1"/>
                </a:solidFill>
              </a:rPr>
              <a:t>Bs</a:t>
            </a:r>
            <a:r>
              <a:rPr lang="en-US" sz="2800" b="1" dirty="0">
                <a:solidFill>
                  <a:schemeClr val="bg1"/>
                </a:solidFill>
              </a:rPr>
              <a:t>&gt;</a:t>
            </a:r>
            <a:r>
              <a:rPr lang="en-US" sz="2800" b="1" dirty="0" err="1">
                <a:solidFill>
                  <a:schemeClr val="bg1"/>
                </a:solidFill>
              </a:rPr>
              <a:t>Bc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6554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35696" y="5013176"/>
            <a:ext cx="160655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4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6016" y="4869160"/>
            <a:ext cx="2695575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sz="4000" dirty="0"/>
              <a:t>CANAL SELECTIVO EN FRECUENCIA</a:t>
            </a:r>
          </a:p>
        </p:txBody>
      </p:sp>
      <p:sp>
        <p:nvSpPr>
          <p:cNvPr id="66563" name="Content Placeholder 3"/>
          <p:cNvSpPr>
            <a:spLocks noGrp="1"/>
          </p:cNvSpPr>
          <p:nvPr>
            <p:ph idx="1"/>
          </p:nvPr>
        </p:nvSpPr>
        <p:spPr>
          <a:xfrm>
            <a:off x="827088" y="1883238"/>
            <a:ext cx="7633742" cy="3593591"/>
          </a:xfrm>
        </p:spPr>
        <p:txBody>
          <a:bodyPr/>
          <a:lstStyle/>
          <a:p>
            <a:r>
              <a:rPr lang="en-US" sz="2800" dirty="0"/>
              <a:t>Si un </a:t>
            </a:r>
            <a:r>
              <a:rPr lang="en-US" sz="2800" dirty="0" err="1"/>
              <a:t>tren</a:t>
            </a:r>
            <a:r>
              <a:rPr lang="en-US" sz="2800" dirty="0"/>
              <a:t> de </a:t>
            </a:r>
            <a:r>
              <a:rPr lang="en-US" sz="2800" dirty="0" err="1"/>
              <a:t>pulsos</a:t>
            </a:r>
            <a:r>
              <a:rPr lang="en-US" sz="2800" dirty="0"/>
              <a:t> </a:t>
            </a:r>
            <a:r>
              <a:rPr lang="en-US" sz="2800" dirty="0" err="1"/>
              <a:t>separados</a:t>
            </a:r>
            <a:r>
              <a:rPr lang="en-US" sz="2800" dirty="0"/>
              <a:t> </a:t>
            </a:r>
            <a:r>
              <a:rPr lang="en-US" sz="2800" i="1" dirty="0" err="1"/>
              <a:t>Ts</a:t>
            </a:r>
            <a:r>
              <a:rPr lang="en-US" sz="2800" i="1" dirty="0"/>
              <a:t> </a:t>
            </a:r>
            <a:r>
              <a:rPr lang="en-US" sz="2800" dirty="0" err="1"/>
              <a:t>segundos</a:t>
            </a:r>
            <a:r>
              <a:rPr lang="en-US" sz="2800" dirty="0"/>
              <a:t> </a:t>
            </a:r>
            <a:r>
              <a:rPr lang="en-US" sz="2800" dirty="0" err="1"/>
              <a:t>es</a:t>
            </a:r>
            <a:r>
              <a:rPr lang="en-US" sz="2800" dirty="0"/>
              <a:t> </a:t>
            </a:r>
            <a:r>
              <a:rPr lang="en-US" sz="2800" dirty="0" err="1"/>
              <a:t>transmitido</a:t>
            </a:r>
            <a:r>
              <a:rPr lang="en-US" sz="2800" dirty="0"/>
              <a:t> </a:t>
            </a:r>
            <a:r>
              <a:rPr lang="en-US" sz="2800" dirty="0" err="1"/>
              <a:t>por</a:t>
            </a:r>
            <a:r>
              <a:rPr lang="en-US" sz="2800" dirty="0"/>
              <a:t> un canal </a:t>
            </a:r>
            <a:r>
              <a:rPr lang="en-US" sz="2800" dirty="0" err="1"/>
              <a:t>selectivo</a:t>
            </a:r>
            <a:r>
              <a:rPr lang="en-US" sz="2800" dirty="0"/>
              <a:t> en </a:t>
            </a:r>
            <a:r>
              <a:rPr lang="en-US" sz="2800" dirty="0" err="1"/>
              <a:t>frecuencia</a:t>
            </a:r>
            <a:r>
              <a:rPr lang="en-US" sz="2800" dirty="0"/>
              <a:t>, </a:t>
            </a:r>
            <a:r>
              <a:rPr lang="en-US" sz="2800" dirty="0" err="1"/>
              <a:t>si</a:t>
            </a:r>
            <a:r>
              <a:rPr lang="en-US" sz="2800" dirty="0"/>
              <a:t> </a:t>
            </a:r>
            <a:r>
              <a:rPr lang="en-US" sz="2800" i="1" dirty="0" err="1"/>
              <a:t>Ts</a:t>
            </a:r>
            <a:r>
              <a:rPr lang="en-US" sz="2800" i="1" dirty="0"/>
              <a:t>&lt;Td</a:t>
            </a:r>
            <a:r>
              <a:rPr lang="en-US" sz="2800" dirty="0"/>
              <a:t>, </a:t>
            </a:r>
            <a:r>
              <a:rPr lang="en-US" sz="2800" dirty="0" err="1"/>
              <a:t>cada</a:t>
            </a:r>
            <a:r>
              <a:rPr lang="en-US" sz="2800" dirty="0"/>
              <a:t> </a:t>
            </a:r>
            <a:r>
              <a:rPr lang="en-US" sz="2800" dirty="0" err="1"/>
              <a:t>pulso</a:t>
            </a:r>
            <a:r>
              <a:rPr lang="en-US" sz="2800" dirty="0"/>
              <a:t> </a:t>
            </a:r>
            <a:r>
              <a:rPr lang="en-US" sz="2800" dirty="0" err="1"/>
              <a:t>recibido</a:t>
            </a:r>
            <a:r>
              <a:rPr lang="en-US" sz="2800" dirty="0"/>
              <a:t> se </a:t>
            </a:r>
            <a:r>
              <a:rPr lang="en-US" sz="2800" dirty="0" err="1"/>
              <a:t>solapará</a:t>
            </a:r>
            <a:r>
              <a:rPr lang="en-US" sz="2800" dirty="0"/>
              <a:t> con </a:t>
            </a:r>
            <a:r>
              <a:rPr lang="en-US" sz="2800" dirty="0" err="1"/>
              <a:t>los</a:t>
            </a:r>
            <a:r>
              <a:rPr lang="en-US" sz="2800" dirty="0"/>
              <a:t> </a:t>
            </a:r>
            <a:r>
              <a:rPr lang="en-US" sz="2800" dirty="0" err="1"/>
              <a:t>pulsos</a:t>
            </a:r>
            <a:r>
              <a:rPr lang="en-US" sz="2800" dirty="0"/>
              <a:t> </a:t>
            </a:r>
            <a:r>
              <a:rPr lang="en-US" sz="2800" dirty="0" err="1"/>
              <a:t>vecinos</a:t>
            </a:r>
            <a:r>
              <a:rPr lang="en-US" sz="2800" dirty="0"/>
              <a:t> </a:t>
            </a:r>
            <a:r>
              <a:rPr lang="en-US" sz="2800" dirty="0">
                <a:sym typeface="Wingdings" pitchFamily="2" charset="2"/>
              </a:rPr>
              <a:t></a:t>
            </a:r>
            <a:r>
              <a:rPr lang="en-US" sz="2800" dirty="0">
                <a:solidFill>
                  <a:srgbClr val="FF0000"/>
                </a:solidFill>
                <a:sym typeface="Wingdings" pitchFamily="2" charset="2"/>
              </a:rPr>
              <a:t>INTERFERENCIA INTERSIMBOLO (ISI)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F1E81A-BF0C-472B-AF99-156AEA9F8EC3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sp>
        <p:nvSpPr>
          <p:cNvPr id="66562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6807477" y="255920"/>
            <a:ext cx="1726923" cy="531863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US" sz="2800" b="1" dirty="0" err="1">
                <a:solidFill>
                  <a:schemeClr val="bg1"/>
                </a:solidFill>
              </a:rPr>
              <a:t>Ts</a:t>
            </a:r>
            <a:r>
              <a:rPr lang="en-US" sz="2800" b="1" dirty="0">
                <a:solidFill>
                  <a:schemeClr val="bg1"/>
                </a:solidFill>
              </a:rPr>
              <a:t>&lt;Td</a:t>
            </a:r>
          </a:p>
        </p:txBody>
      </p:sp>
      <p:pic>
        <p:nvPicPr>
          <p:cNvPr id="6656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87425" y="4626995"/>
            <a:ext cx="7169150" cy="220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9981" y="720077"/>
            <a:ext cx="7826515" cy="128089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4000" dirty="0"/>
              <a:t>Canal </a:t>
            </a:r>
            <a:r>
              <a:rPr lang="en-US" sz="4000" dirty="0" err="1"/>
              <a:t>selectivo</a:t>
            </a:r>
            <a:r>
              <a:rPr lang="en-US" sz="4000" dirty="0"/>
              <a:t> en </a:t>
            </a:r>
            <a:r>
              <a:rPr lang="en-US" sz="4000" dirty="0" err="1"/>
              <a:t>frecuencia</a:t>
            </a:r>
            <a:endParaRPr lang="en-US" sz="4000" dirty="0"/>
          </a:p>
        </p:txBody>
      </p:sp>
      <p:sp>
        <p:nvSpPr>
          <p:cNvPr id="67587" name="Content Placeholder 3"/>
          <p:cNvSpPr>
            <a:spLocks noGrp="1"/>
          </p:cNvSpPr>
          <p:nvPr>
            <p:ph idx="1"/>
          </p:nvPr>
        </p:nvSpPr>
        <p:spPr>
          <a:xfrm>
            <a:off x="938758" y="1874517"/>
            <a:ext cx="7633742" cy="3593591"/>
          </a:xfrm>
        </p:spPr>
        <p:txBody>
          <a:bodyPr>
            <a:normAutofit/>
          </a:bodyPr>
          <a:lstStyle/>
          <a:p>
            <a:r>
              <a:rPr lang="en-US" sz="2000" dirty="0" err="1"/>
              <a:t>Respuesta</a:t>
            </a:r>
            <a:r>
              <a:rPr lang="en-US" sz="2000" dirty="0"/>
              <a:t> en </a:t>
            </a:r>
            <a:r>
              <a:rPr lang="en-US" sz="2000" dirty="0" err="1"/>
              <a:t>frecuencia</a:t>
            </a:r>
            <a:r>
              <a:rPr lang="en-US" sz="2000" dirty="0"/>
              <a:t> de un canal </a:t>
            </a:r>
            <a:r>
              <a:rPr lang="en-US" sz="2000" dirty="0" err="1"/>
              <a:t>selectivo</a:t>
            </a:r>
            <a:r>
              <a:rPr lang="en-US" sz="2000" dirty="0"/>
              <a:t> en </a:t>
            </a:r>
            <a:r>
              <a:rPr lang="en-US" sz="2000" dirty="0" err="1"/>
              <a:t>frecuencia</a:t>
            </a:r>
            <a:r>
              <a:rPr lang="en-US" sz="2000" dirty="0"/>
              <a:t> con slowly-fading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F1E81A-BF0C-472B-AF99-156AEA9F8EC3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pic>
        <p:nvPicPr>
          <p:cNvPr id="6758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9672" y="3494271"/>
            <a:ext cx="5181600" cy="324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Modelos de canales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Algunos ejemplos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769542-F1FB-43B0-A809-42EC1B7470C1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2453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/>
          </p:cNvSpPr>
          <p:nvPr>
            <p:ph type="title"/>
          </p:nvPr>
        </p:nvSpPr>
        <p:spPr bwMode="auto">
          <a:noFill/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s-AR">
                <a:effectLst/>
              </a:rPr>
              <a:t>Modelo Tapped delay </a:t>
            </a:r>
            <a:endParaRPr lang="es-ES_tradnl">
              <a:effectLst/>
            </a:endParaRPr>
          </a:p>
        </p:txBody>
      </p:sp>
      <p:sp>
        <p:nvSpPr>
          <p:cNvPr id="68610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/>
              <a:t>Es el modelo mas utilizado y mas sencillo para modelar un canal</a:t>
            </a:r>
            <a:endParaRPr lang="es-ES_trad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F1E81A-BF0C-472B-AF99-156AEA9F8EC3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pic>
        <p:nvPicPr>
          <p:cNvPr id="68611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56100" y="3357563"/>
            <a:ext cx="3309938" cy="1214437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68612" name="Line 5"/>
          <p:cNvSpPr>
            <a:spLocks noChangeShapeType="1"/>
          </p:cNvSpPr>
          <p:nvPr/>
        </p:nvSpPr>
        <p:spPr bwMode="auto">
          <a:xfrm flipH="1">
            <a:off x="6011863" y="2997200"/>
            <a:ext cx="720725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8613" name="Text Box 6"/>
          <p:cNvSpPr txBox="1">
            <a:spLocks noChangeArrowheads="1"/>
          </p:cNvSpPr>
          <p:nvPr/>
        </p:nvSpPr>
        <p:spPr bwMode="auto">
          <a:xfrm>
            <a:off x="6804025" y="2852738"/>
            <a:ext cx="18097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/>
              <a:t>Número de taps</a:t>
            </a:r>
            <a:endParaRPr lang="es-ES_tradnl"/>
          </a:p>
        </p:txBody>
      </p:sp>
      <p:sp>
        <p:nvSpPr>
          <p:cNvPr id="68614" name="Text Box 8"/>
          <p:cNvSpPr txBox="1">
            <a:spLocks noChangeArrowheads="1"/>
          </p:cNvSpPr>
          <p:nvPr/>
        </p:nvSpPr>
        <p:spPr bwMode="auto">
          <a:xfrm>
            <a:off x="4643438" y="4941888"/>
            <a:ext cx="22320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AR"/>
              <a:t>Coeficiente de cada tap</a:t>
            </a:r>
            <a:endParaRPr lang="es-ES_tradnl"/>
          </a:p>
        </p:txBody>
      </p:sp>
      <p:sp>
        <p:nvSpPr>
          <p:cNvPr id="68615" name="Text Box 9"/>
          <p:cNvSpPr txBox="1">
            <a:spLocks noChangeArrowheads="1"/>
          </p:cNvSpPr>
          <p:nvPr/>
        </p:nvSpPr>
        <p:spPr bwMode="auto">
          <a:xfrm>
            <a:off x="7812088" y="4797425"/>
            <a:ext cx="1296987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AR"/>
              <a:t>Retardo de cada tap</a:t>
            </a:r>
            <a:endParaRPr lang="es-ES_tradnl"/>
          </a:p>
        </p:txBody>
      </p:sp>
      <p:sp>
        <p:nvSpPr>
          <p:cNvPr id="68616" name="Line 10"/>
          <p:cNvSpPr>
            <a:spLocks noChangeShapeType="1"/>
          </p:cNvSpPr>
          <p:nvPr/>
        </p:nvSpPr>
        <p:spPr bwMode="auto">
          <a:xfrm flipH="1" flipV="1">
            <a:off x="6156325" y="4149725"/>
            <a:ext cx="287338" cy="79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8617" name="Line 11"/>
          <p:cNvSpPr>
            <a:spLocks noChangeShapeType="1"/>
          </p:cNvSpPr>
          <p:nvPr/>
        </p:nvSpPr>
        <p:spPr bwMode="auto">
          <a:xfrm flipH="1" flipV="1">
            <a:off x="7164388" y="4149725"/>
            <a:ext cx="1008062" cy="719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68618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950" y="2852738"/>
            <a:ext cx="3992563" cy="307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/>
          <p:cNvSpPr>
            <a:spLocks noGrp="1"/>
          </p:cNvSpPr>
          <p:nvPr>
            <p:ph type="title"/>
          </p:nvPr>
        </p:nvSpPr>
        <p:spPr bwMode="auto">
          <a:noFill/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s-AR">
                <a:effectLst/>
              </a:rPr>
              <a:t>Modelo Tapped delay</a:t>
            </a:r>
            <a:endParaRPr lang="es-ES_tradnl">
              <a:effectLst/>
            </a:endParaRPr>
          </a:p>
        </p:txBody>
      </p:sp>
      <p:sp>
        <p:nvSpPr>
          <p:cNvPr id="69634" name="Rectangle 3"/>
          <p:cNvSpPr>
            <a:spLocks noGrp="1"/>
          </p:cNvSpPr>
          <p:nvPr>
            <p:ph idx="1"/>
          </p:nvPr>
        </p:nvSpPr>
        <p:spPr>
          <a:xfrm>
            <a:off x="898004" y="1421321"/>
            <a:ext cx="7633742" cy="3593591"/>
          </a:xfrm>
        </p:spPr>
        <p:txBody>
          <a:bodyPr>
            <a:normAutofit/>
          </a:bodyPr>
          <a:lstStyle/>
          <a:p>
            <a:r>
              <a:rPr lang="es-AR" dirty="0" err="1"/>
              <a:t>Power</a:t>
            </a:r>
            <a:r>
              <a:rPr lang="es-AR" dirty="0"/>
              <a:t> </a:t>
            </a:r>
            <a:r>
              <a:rPr lang="es-AR" dirty="0" err="1"/>
              <a:t>delay</a:t>
            </a:r>
            <a:r>
              <a:rPr lang="es-AR" dirty="0"/>
              <a:t> </a:t>
            </a:r>
            <a:r>
              <a:rPr lang="es-AR" dirty="0" err="1"/>
              <a:t>profile</a:t>
            </a:r>
            <a:r>
              <a:rPr lang="es-AR" dirty="0"/>
              <a:t> (PDP)</a:t>
            </a:r>
          </a:p>
          <a:p>
            <a:pPr lvl="1"/>
            <a:r>
              <a:rPr lang="es-AR" sz="2400" dirty="0"/>
              <a:t>Es un parámetro estadístico  que indica como la potencia de un pulso de </a:t>
            </a:r>
            <a:r>
              <a:rPr lang="es-AR" sz="2400" dirty="0" err="1"/>
              <a:t>Dirac</a:t>
            </a:r>
            <a:r>
              <a:rPr lang="es-AR" sz="2400" dirty="0"/>
              <a:t> es dispersada  en el dominio tiempo como consecuencia de la propagación </a:t>
            </a:r>
            <a:r>
              <a:rPr lang="es-AR" sz="2400" dirty="0" err="1"/>
              <a:t>multicamino</a:t>
            </a:r>
            <a:endParaRPr lang="es-ES_tradnl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F1E81A-BF0C-472B-AF99-156AEA9F8EC3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pic>
        <p:nvPicPr>
          <p:cNvPr id="6963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95513" y="3789363"/>
            <a:ext cx="2322512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82229" y="5287992"/>
            <a:ext cx="3330575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37" name="Text Box 6"/>
          <p:cNvSpPr txBox="1">
            <a:spLocks noChangeArrowheads="1"/>
          </p:cNvSpPr>
          <p:nvPr/>
        </p:nvSpPr>
        <p:spPr bwMode="auto">
          <a:xfrm>
            <a:off x="4716463" y="3933825"/>
            <a:ext cx="2735262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AR" sz="1600" dirty="0">
                <a:solidFill>
                  <a:srgbClr val="FF0000"/>
                </a:solidFill>
              </a:rPr>
              <a:t>Potencia promedio del camino </a:t>
            </a:r>
            <a:r>
              <a:rPr lang="es-AR" sz="1600" i="1" dirty="0">
                <a:solidFill>
                  <a:srgbClr val="FF0000"/>
                </a:solidFill>
              </a:rPr>
              <a:t>i</a:t>
            </a:r>
            <a:endParaRPr lang="es-ES_tradnl" sz="1600" i="1" dirty="0">
              <a:solidFill>
                <a:srgbClr val="FF0000"/>
              </a:solidFill>
            </a:endParaRPr>
          </a:p>
        </p:txBody>
      </p:sp>
      <p:sp>
        <p:nvSpPr>
          <p:cNvPr id="69638" name="Text Box 7"/>
          <p:cNvSpPr txBox="1">
            <a:spLocks noChangeArrowheads="1"/>
          </p:cNvSpPr>
          <p:nvPr/>
        </p:nvSpPr>
        <p:spPr bwMode="auto">
          <a:xfrm>
            <a:off x="4572000" y="4724400"/>
            <a:ext cx="273526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AR" sz="1600">
                <a:solidFill>
                  <a:srgbClr val="FF0000"/>
                </a:solidFill>
              </a:rPr>
              <a:t>Potencia total recibida (normalizada)</a:t>
            </a:r>
            <a:endParaRPr lang="es-ES_tradnl" sz="1600" i="1">
              <a:solidFill>
                <a:srgbClr val="FF0000"/>
              </a:solidFill>
            </a:endParaRPr>
          </a:p>
        </p:txBody>
      </p:sp>
      <p:sp>
        <p:nvSpPr>
          <p:cNvPr id="69639" name="Text Box 8"/>
          <p:cNvSpPr txBox="1">
            <a:spLocks noChangeArrowheads="1"/>
          </p:cNvSpPr>
          <p:nvPr/>
        </p:nvSpPr>
        <p:spPr bwMode="auto">
          <a:xfrm>
            <a:off x="5392794" y="5427802"/>
            <a:ext cx="381635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AR" sz="1600" dirty="0">
                <a:solidFill>
                  <a:srgbClr val="0000FF"/>
                </a:solidFill>
              </a:rPr>
              <a:t>La potencia de cada </a:t>
            </a:r>
            <a:r>
              <a:rPr lang="es-AR" sz="1600" dirty="0" err="1">
                <a:solidFill>
                  <a:srgbClr val="0000FF"/>
                </a:solidFill>
              </a:rPr>
              <a:t>path</a:t>
            </a:r>
            <a:r>
              <a:rPr lang="es-AR" sz="1600" dirty="0">
                <a:solidFill>
                  <a:srgbClr val="0000FF"/>
                </a:solidFill>
              </a:rPr>
              <a:t> puede aproximarse utilizando una función exponencial</a:t>
            </a:r>
            <a:endParaRPr lang="es-ES_tradnl" sz="1600" dirty="0">
              <a:solidFill>
                <a:srgbClr val="0000FF"/>
              </a:solidFill>
            </a:endParaRPr>
          </a:p>
        </p:txBody>
      </p:sp>
      <p:sp>
        <p:nvSpPr>
          <p:cNvPr id="69640" name="Line 9"/>
          <p:cNvSpPr>
            <a:spLocks noChangeShapeType="1"/>
          </p:cNvSpPr>
          <p:nvPr/>
        </p:nvSpPr>
        <p:spPr bwMode="auto">
          <a:xfrm flipV="1">
            <a:off x="3707904" y="5872441"/>
            <a:ext cx="215900" cy="50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9641" name="Text Box 10"/>
          <p:cNvSpPr txBox="1">
            <a:spLocks noChangeArrowheads="1"/>
          </p:cNvSpPr>
          <p:nvPr/>
        </p:nvSpPr>
        <p:spPr bwMode="auto">
          <a:xfrm>
            <a:off x="3419474" y="6205596"/>
            <a:ext cx="144055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s-AR" sz="1400" dirty="0" err="1">
                <a:solidFill>
                  <a:srgbClr val="0000FF"/>
                </a:solidFill>
              </a:rPr>
              <a:t>Delay</a:t>
            </a:r>
            <a:r>
              <a:rPr lang="es-AR" sz="1400" dirty="0">
                <a:solidFill>
                  <a:srgbClr val="0000FF"/>
                </a:solidFill>
              </a:rPr>
              <a:t> spread</a:t>
            </a:r>
            <a:endParaRPr lang="es-ES_tradnl" sz="14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/>
          </p:cNvSpPr>
          <p:nvPr>
            <p:ph type="title"/>
          </p:nvPr>
        </p:nvSpPr>
        <p:spPr bwMode="auto">
          <a:noFill/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s-AR">
                <a:effectLst/>
              </a:rPr>
              <a:t>Modelo tap delay</a:t>
            </a:r>
            <a:endParaRPr lang="es-ES_tradnl">
              <a:effectLst/>
            </a:endParaRPr>
          </a:p>
        </p:txBody>
      </p:sp>
      <p:sp>
        <p:nvSpPr>
          <p:cNvPr id="70658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/>
              <a:t>PDP con decaimiento exponencial</a:t>
            </a:r>
            <a:endParaRPr lang="es-ES_trad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F1E81A-BF0C-472B-AF99-156AEA9F8EC3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pic>
        <p:nvPicPr>
          <p:cNvPr id="7065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55776" y="2625994"/>
            <a:ext cx="3683472" cy="916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0" name="Text Box 6"/>
          <p:cNvSpPr txBox="1">
            <a:spLocks noChangeArrowheads="1"/>
          </p:cNvSpPr>
          <p:nvPr/>
        </p:nvSpPr>
        <p:spPr bwMode="auto">
          <a:xfrm>
            <a:off x="1692275" y="3500438"/>
            <a:ext cx="6624638" cy="2459037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AR"/>
              <a:t>El delay spread es función de los diferentes escenarios: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s-AR"/>
              <a:t>Indoor (hogar): </a:t>
            </a:r>
            <a:r>
              <a:rPr lang="es-AR">
                <a:solidFill>
                  <a:srgbClr val="FF0000"/>
                </a:solidFill>
              </a:rPr>
              <a:t>5-10ns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s-AR"/>
              <a:t>Indoor (oficinas):</a:t>
            </a:r>
            <a:r>
              <a:rPr lang="es-AR">
                <a:solidFill>
                  <a:srgbClr val="FF0000"/>
                </a:solidFill>
              </a:rPr>
              <a:t>10-100ns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s-AR"/>
              <a:t>Fábricas y halls de aeorpuertos: </a:t>
            </a:r>
            <a:r>
              <a:rPr lang="es-AR">
                <a:solidFill>
                  <a:srgbClr val="FF0000"/>
                </a:solidFill>
              </a:rPr>
              <a:t>50-200ns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s-AR"/>
              <a:t>Urbano y suburbano típicos (UT): </a:t>
            </a:r>
            <a:r>
              <a:rPr lang="es-AR">
                <a:solidFill>
                  <a:srgbClr val="FF0000"/>
                </a:solidFill>
              </a:rPr>
              <a:t>100-800ns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s-AR"/>
              <a:t>Bad urban (BU) and hilly terrain (HT): </a:t>
            </a:r>
            <a:r>
              <a:rPr lang="es-AR">
                <a:solidFill>
                  <a:srgbClr val="FF0000"/>
                </a:solidFill>
              </a:rPr>
              <a:t>10-100us</a:t>
            </a:r>
            <a:endParaRPr lang="es-ES_tradnl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/>
          <p:cNvSpPr>
            <a:spLocks noGrp="1"/>
          </p:cNvSpPr>
          <p:nvPr>
            <p:ph type="title"/>
          </p:nvPr>
        </p:nvSpPr>
        <p:spPr bwMode="auto">
          <a:noFill/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s-AR">
                <a:effectLst/>
              </a:rPr>
              <a:t>Canales estandarizados</a:t>
            </a:r>
            <a:endParaRPr lang="es-ES_tradnl">
              <a:effectLst/>
            </a:endParaRPr>
          </a:p>
        </p:txBody>
      </p:sp>
      <p:sp>
        <p:nvSpPr>
          <p:cNvPr id="71682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/>
              <a:t>Modelo COST 207</a:t>
            </a:r>
          </a:p>
          <a:p>
            <a:pPr lvl="1"/>
            <a:r>
              <a:rPr lang="es-AR"/>
              <a:t>Typical Urban (TU)</a:t>
            </a:r>
          </a:p>
          <a:p>
            <a:pPr lvl="1"/>
            <a:r>
              <a:rPr lang="es-AR"/>
              <a:t>Bad urban (BU)</a:t>
            </a:r>
          </a:p>
          <a:p>
            <a:pPr lvl="1"/>
            <a:r>
              <a:rPr lang="es-AR"/>
              <a:t>Rural area (RA)</a:t>
            </a:r>
          </a:p>
          <a:p>
            <a:pPr lvl="1"/>
            <a:r>
              <a:rPr lang="es-AR"/>
              <a:t>Hilly terrain (HT)</a:t>
            </a:r>
          </a:p>
          <a:p>
            <a:r>
              <a:rPr lang="es-AR"/>
              <a:t>Modelo ITU</a:t>
            </a:r>
          </a:p>
          <a:p>
            <a:pPr lvl="1"/>
            <a:r>
              <a:rPr lang="es-AR"/>
              <a:t>Pedestrian</a:t>
            </a:r>
          </a:p>
          <a:p>
            <a:pPr lvl="1"/>
            <a:r>
              <a:rPr lang="es-AR"/>
              <a:t>Vehicular</a:t>
            </a:r>
          </a:p>
          <a:p>
            <a:pPr lvl="1"/>
            <a:r>
              <a:rPr lang="es-AR"/>
              <a:t>Indoor</a:t>
            </a:r>
            <a:endParaRPr lang="es-ES_trad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F1E81A-BF0C-472B-AF99-156AEA9F8EC3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/>
              <a:t>Propagación</a:t>
            </a:r>
            <a:endParaRPr lang="en-US" dirty="0"/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eaLnBrk="1" hangingPunct="1"/>
            <a:r>
              <a:rPr lang="en-US" sz="2800"/>
              <a:t>En la mayoria de los escenarios, la resolución de las ecuaciones de Maxwell es “impracticable”.</a:t>
            </a:r>
          </a:p>
          <a:p>
            <a:pPr eaLnBrk="1" hangingPunct="1"/>
            <a:r>
              <a:rPr lang="en-US" sz="2800"/>
              <a:t>Excepto en el caso de propagacion en el espacio libre, las ondas interactuan con dialectricos y conductores.</a:t>
            </a:r>
          </a:p>
          <a:p>
            <a:pPr eaLnBrk="1" hangingPunct="1"/>
            <a:r>
              <a:rPr lang="en-US" sz="2800"/>
              <a:t>Estas interacciones se pueden clasificar:</a:t>
            </a:r>
          </a:p>
          <a:p>
            <a:pPr lvl="1" eaLnBrk="1" hangingPunct="1"/>
            <a:r>
              <a:rPr lang="en-US" sz="2400"/>
              <a:t>Reflexión,  transmisión, scattering y difracción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6DB23C-595B-4687-BDD7-6766388F035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/>
          </p:cNvSpPr>
          <p:nvPr>
            <p:ph type="title"/>
          </p:nvPr>
        </p:nvSpPr>
        <p:spPr bwMode="auto">
          <a:xfrm>
            <a:off x="1619672" y="50292"/>
            <a:ext cx="6589199" cy="1280890"/>
          </a:xfrm>
          <a:noFill/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s-AR" sz="3900" dirty="0">
                <a:effectLst/>
              </a:rPr>
              <a:t>Canales COST</a:t>
            </a:r>
            <a:endParaRPr lang="es-ES_tradnl" sz="3900" dirty="0">
              <a:effectLst/>
            </a:endParaRPr>
          </a:p>
        </p:txBody>
      </p:sp>
      <p:pic>
        <p:nvPicPr>
          <p:cNvPr id="72708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576" y="3624038"/>
            <a:ext cx="6591300" cy="1699679"/>
          </a:xfrm>
          <a:ln w="28575">
            <a:solidFill>
              <a:srgbClr val="FF0000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F1E81A-BF0C-472B-AF99-156AEA9F8EC3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pic>
        <p:nvPicPr>
          <p:cNvPr id="7270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9846" y="2432348"/>
            <a:ext cx="5921375" cy="115411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7270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9845" y="1237484"/>
            <a:ext cx="5921375" cy="1157287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72709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55576" y="5373216"/>
            <a:ext cx="5303737" cy="142525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72710" name="Text Box 8"/>
          <p:cNvSpPr txBox="1">
            <a:spLocks noChangeArrowheads="1"/>
          </p:cNvSpPr>
          <p:nvPr/>
        </p:nvSpPr>
        <p:spPr bwMode="auto">
          <a:xfrm>
            <a:off x="5508104" y="807464"/>
            <a:ext cx="43211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AR" sz="2000" dirty="0" err="1"/>
              <a:t>Power</a:t>
            </a:r>
            <a:r>
              <a:rPr lang="es-AR" sz="2000" dirty="0"/>
              <a:t> </a:t>
            </a:r>
            <a:r>
              <a:rPr lang="es-AR" sz="2000" dirty="0" err="1"/>
              <a:t>delay</a:t>
            </a:r>
            <a:r>
              <a:rPr lang="es-AR" sz="2000" dirty="0"/>
              <a:t> </a:t>
            </a:r>
            <a:r>
              <a:rPr lang="es-AR" sz="2000" dirty="0" err="1"/>
              <a:t>profile</a:t>
            </a:r>
            <a:r>
              <a:rPr lang="es-AR" sz="2000" dirty="0"/>
              <a:t> (PDP)</a:t>
            </a:r>
            <a:endParaRPr lang="es-ES_tradnl" sz="2000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2"/>
          <p:cNvSpPr>
            <a:spLocks noGrp="1"/>
          </p:cNvSpPr>
          <p:nvPr>
            <p:ph type="title"/>
          </p:nvPr>
        </p:nvSpPr>
        <p:spPr bwMode="auto">
          <a:noFill/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s-AR">
                <a:effectLst/>
              </a:rPr>
              <a:t>Canales COST</a:t>
            </a:r>
            <a:endParaRPr lang="es-ES_tradnl">
              <a:effectLst/>
            </a:endParaRPr>
          </a:p>
        </p:txBody>
      </p:sp>
      <p:sp>
        <p:nvSpPr>
          <p:cNvPr id="73730" name="Rectangle 3"/>
          <p:cNvSpPr>
            <a:spLocks noGrp="1"/>
          </p:cNvSpPr>
          <p:nvPr>
            <p:ph idx="1"/>
          </p:nvPr>
        </p:nvSpPr>
        <p:spPr>
          <a:xfrm>
            <a:off x="572566" y="1338222"/>
            <a:ext cx="7633742" cy="3593591"/>
          </a:xfrm>
        </p:spPr>
        <p:txBody>
          <a:bodyPr>
            <a:normAutofit/>
          </a:bodyPr>
          <a:lstStyle/>
          <a:p>
            <a:r>
              <a:rPr lang="es-AR" sz="2400" dirty="0"/>
              <a:t>Cada coeficiente </a:t>
            </a:r>
            <a:r>
              <a:rPr lang="es-AR" sz="2400" i="1" dirty="0">
                <a:solidFill>
                  <a:srgbClr val="FF0000"/>
                </a:solidFill>
              </a:rPr>
              <a:t>i</a:t>
            </a:r>
            <a:r>
              <a:rPr lang="es-AR" sz="2400" dirty="0"/>
              <a:t> de canal tiene un espectro de </a:t>
            </a:r>
            <a:r>
              <a:rPr lang="es-AR" sz="2400" dirty="0" err="1"/>
              <a:t>doppler</a:t>
            </a:r>
            <a:endParaRPr lang="es-AR" sz="2400" dirty="0"/>
          </a:p>
          <a:p>
            <a:r>
              <a:rPr lang="es-AR" sz="2400" dirty="0"/>
              <a:t>Tipos de </a:t>
            </a:r>
            <a:r>
              <a:rPr lang="es-AR" sz="2400" dirty="0" err="1"/>
              <a:t>Doppler</a:t>
            </a:r>
            <a:endParaRPr lang="es-ES_tradnl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F1E81A-BF0C-472B-AF99-156AEA9F8EC3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pic>
        <p:nvPicPr>
          <p:cNvPr id="73731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62454" y="1761828"/>
            <a:ext cx="1251842" cy="500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2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552" y="4739767"/>
            <a:ext cx="8497834" cy="152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3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1228" y="2583332"/>
            <a:ext cx="8497834" cy="197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/>
          </p:cNvSpPr>
          <p:nvPr>
            <p:ph type="title"/>
          </p:nvPr>
        </p:nvSpPr>
        <p:spPr bwMode="auto">
          <a:noFill/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s-AR">
                <a:effectLst/>
              </a:rPr>
              <a:t>Canales COST</a:t>
            </a:r>
            <a:endParaRPr lang="es-ES_tradnl">
              <a:effectLst/>
            </a:endParaRPr>
          </a:p>
        </p:txBody>
      </p:sp>
      <p:sp>
        <p:nvSpPr>
          <p:cNvPr id="74754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sz="2800"/>
              <a:t>Tipos de Doppler</a:t>
            </a:r>
            <a:endParaRPr lang="es-ES_tradnl" sz="28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F1E81A-BF0C-472B-AF99-156AEA9F8EC3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pic>
        <p:nvPicPr>
          <p:cNvPr id="7475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950" y="1916113"/>
            <a:ext cx="8802688" cy="153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860800"/>
            <a:ext cx="9042400" cy="2525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/>
          <p:cNvSpPr>
            <a:spLocks noGrp="1"/>
          </p:cNvSpPr>
          <p:nvPr>
            <p:ph type="title"/>
          </p:nvPr>
        </p:nvSpPr>
        <p:spPr bwMode="auto">
          <a:noFill/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s-AR">
                <a:effectLst/>
              </a:rPr>
              <a:t>Canales COST</a:t>
            </a:r>
            <a:endParaRPr lang="es-ES_tradnl">
              <a:effectLst/>
            </a:endParaRPr>
          </a:p>
        </p:txBody>
      </p:sp>
      <p:sp>
        <p:nvSpPr>
          <p:cNvPr id="75778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Tipos de </a:t>
            </a:r>
            <a:r>
              <a:rPr lang="es-AR" dirty="0" err="1"/>
              <a:t>Doppler</a:t>
            </a:r>
            <a:endParaRPr lang="es-ES_tradn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F1E81A-BF0C-472B-AF99-156AEA9F8EC3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pic>
        <p:nvPicPr>
          <p:cNvPr id="7577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5650" y="1412776"/>
            <a:ext cx="7289800" cy="463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084168" y="980728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>
                <a:solidFill>
                  <a:srgbClr val="00B050"/>
                </a:solidFill>
              </a:rPr>
              <a:t>Modelos usados en 2G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/>
          </p:cNvSpPr>
          <p:nvPr>
            <p:ph type="title"/>
          </p:nvPr>
        </p:nvSpPr>
        <p:spPr bwMode="auto">
          <a:noFill/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s-AR">
                <a:effectLst/>
              </a:rPr>
              <a:t>Canales COST</a:t>
            </a:r>
            <a:endParaRPr lang="es-ES_tradnl">
              <a:effectLst/>
            </a:endParaRPr>
          </a:p>
        </p:txBody>
      </p:sp>
      <p:sp>
        <p:nvSpPr>
          <p:cNvPr id="76802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/>
              <a:t>Parametros</a:t>
            </a:r>
            <a:endParaRPr lang="es-ES_trad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F1E81A-BF0C-472B-AF99-156AEA9F8EC3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pic>
        <p:nvPicPr>
          <p:cNvPr id="7680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520" y="1540956"/>
            <a:ext cx="4097338" cy="3957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55629" y="1540956"/>
            <a:ext cx="3886200" cy="4338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/>
          <p:cNvSpPr>
            <a:spLocks noGrp="1"/>
          </p:cNvSpPr>
          <p:nvPr>
            <p:ph type="title"/>
          </p:nvPr>
        </p:nvSpPr>
        <p:spPr bwMode="auto">
          <a:noFill/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s-AR">
                <a:effectLst/>
              </a:rPr>
              <a:t>Canales ITU</a:t>
            </a:r>
            <a:endParaRPr lang="es-ES_tradnl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F1E81A-BF0C-472B-AF99-156AEA9F8EC3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pic>
        <p:nvPicPr>
          <p:cNvPr id="7782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2275" y="1173743"/>
            <a:ext cx="6308725" cy="472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828" name="Text Box 5"/>
          <p:cNvSpPr txBox="1">
            <a:spLocks noChangeArrowheads="1"/>
          </p:cNvSpPr>
          <p:nvPr/>
        </p:nvSpPr>
        <p:spPr bwMode="auto">
          <a:xfrm>
            <a:off x="5076056" y="287925"/>
            <a:ext cx="3092153" cy="77946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s-AR" dirty="0"/>
              <a:t>Canal A: </a:t>
            </a:r>
            <a:r>
              <a:rPr lang="es-AR" dirty="0" err="1"/>
              <a:t>low</a:t>
            </a:r>
            <a:r>
              <a:rPr lang="es-AR" dirty="0"/>
              <a:t> </a:t>
            </a:r>
            <a:r>
              <a:rPr lang="es-AR" dirty="0" err="1"/>
              <a:t>delay</a:t>
            </a:r>
            <a:r>
              <a:rPr lang="es-AR" dirty="0"/>
              <a:t> spread </a:t>
            </a:r>
          </a:p>
          <a:p>
            <a:pPr>
              <a:spcBef>
                <a:spcPct val="50000"/>
              </a:spcBef>
            </a:pPr>
            <a:r>
              <a:rPr lang="es-AR" dirty="0"/>
              <a:t>Canal B: </a:t>
            </a:r>
            <a:r>
              <a:rPr lang="es-AR" dirty="0" err="1"/>
              <a:t>high</a:t>
            </a:r>
            <a:r>
              <a:rPr lang="es-AR" dirty="0"/>
              <a:t> </a:t>
            </a:r>
            <a:r>
              <a:rPr lang="es-AR" dirty="0" err="1"/>
              <a:t>delay</a:t>
            </a:r>
            <a:r>
              <a:rPr lang="es-AR" dirty="0"/>
              <a:t> spread</a:t>
            </a:r>
            <a:endParaRPr lang="es-ES_tradnl" dirty="0"/>
          </a:p>
        </p:txBody>
      </p:sp>
      <p:sp>
        <p:nvSpPr>
          <p:cNvPr id="77829" name="Line 6"/>
          <p:cNvSpPr>
            <a:spLocks noChangeShapeType="1"/>
          </p:cNvSpPr>
          <p:nvPr/>
        </p:nvSpPr>
        <p:spPr bwMode="auto">
          <a:xfrm flipV="1">
            <a:off x="1332582" y="3789040"/>
            <a:ext cx="719138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7830" name="Text Box 7"/>
          <p:cNvSpPr txBox="1">
            <a:spLocks noChangeArrowheads="1"/>
          </p:cNvSpPr>
          <p:nvPr/>
        </p:nvSpPr>
        <p:spPr bwMode="auto">
          <a:xfrm>
            <a:off x="-16397" y="4408302"/>
            <a:ext cx="1331913" cy="6413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A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Doppler</a:t>
            </a:r>
            <a:r>
              <a:rPr lang="es-A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s-A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Jakes</a:t>
            </a:r>
            <a:r>
              <a:rPr lang="es-A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endParaRPr lang="es-ES_tradnl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831" name="Line 8"/>
          <p:cNvSpPr>
            <a:spLocks noChangeShapeType="1"/>
          </p:cNvSpPr>
          <p:nvPr/>
        </p:nvSpPr>
        <p:spPr bwMode="auto">
          <a:xfrm>
            <a:off x="1414070" y="4941888"/>
            <a:ext cx="865187" cy="50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/>
          <p:cNvSpPr>
            <a:spLocks noGrp="1"/>
          </p:cNvSpPr>
          <p:nvPr>
            <p:ph type="title"/>
          </p:nvPr>
        </p:nvSpPr>
        <p:spPr bwMode="auto">
          <a:noFill/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s-AR">
                <a:effectLst/>
              </a:rPr>
              <a:t>Canales LTE</a:t>
            </a:r>
            <a:endParaRPr lang="es-ES_tradnl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F1E81A-BF0C-472B-AF99-156AEA9F8EC3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pic>
        <p:nvPicPr>
          <p:cNvPr id="78851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8711" y="1140647"/>
            <a:ext cx="7050088" cy="436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852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8013" y="5273675"/>
            <a:ext cx="7026275" cy="158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2"/>
          <p:cNvSpPr>
            <a:spLocks noGrp="1"/>
          </p:cNvSpPr>
          <p:nvPr>
            <p:ph type="title"/>
          </p:nvPr>
        </p:nvSpPr>
        <p:spPr bwMode="auto">
          <a:noFill/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s-AR">
                <a:effectLst/>
              </a:rPr>
              <a:t>Canales WIMAX </a:t>
            </a:r>
            <a:endParaRPr lang="es-ES_tradnl">
              <a:effectLst/>
            </a:endParaRPr>
          </a:p>
        </p:txBody>
      </p:sp>
      <p:pic>
        <p:nvPicPr>
          <p:cNvPr id="79875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2887" y="3189538"/>
            <a:ext cx="5991726" cy="1666374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F1E81A-BF0C-472B-AF99-156AEA9F8EC3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  <p:pic>
        <p:nvPicPr>
          <p:cNvPr id="7987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94593" y="1772816"/>
            <a:ext cx="7121525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/>
          <p:cNvSpPr>
            <a:spLocks noGrp="1"/>
          </p:cNvSpPr>
          <p:nvPr>
            <p:ph type="title"/>
          </p:nvPr>
        </p:nvSpPr>
        <p:spPr bwMode="auto">
          <a:noFill/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s-AR">
                <a:effectLst/>
              </a:rPr>
              <a:t>Líneas cableadas</a:t>
            </a:r>
            <a:endParaRPr lang="es-ES_tradnl">
              <a:effectLst/>
            </a:endParaRPr>
          </a:p>
        </p:txBody>
      </p:sp>
      <p:sp>
        <p:nvSpPr>
          <p:cNvPr id="80898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/>
              <a:t>Canales ADSL / VDSL</a:t>
            </a:r>
            <a:endParaRPr lang="es-ES_trad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F1E81A-BF0C-472B-AF99-156AEA9F8EC3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  <p:pic>
        <p:nvPicPr>
          <p:cNvPr id="8089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84888" y="549275"/>
            <a:ext cx="2700337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00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060575"/>
            <a:ext cx="4397375" cy="187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01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2060575"/>
            <a:ext cx="4448175" cy="304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02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71550" y="4365625"/>
            <a:ext cx="2881313" cy="219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/>
          <p:cNvSpPr>
            <a:spLocks noGrp="1"/>
          </p:cNvSpPr>
          <p:nvPr>
            <p:ph type="title"/>
          </p:nvPr>
        </p:nvSpPr>
        <p:spPr bwMode="auto">
          <a:noFill/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s-AR">
                <a:effectLst/>
              </a:rPr>
              <a:t>Líneas cableadas</a:t>
            </a:r>
            <a:endParaRPr lang="es-ES_tradnl">
              <a:effectLst/>
            </a:endParaRPr>
          </a:p>
        </p:txBody>
      </p:sp>
      <p:sp>
        <p:nvSpPr>
          <p:cNvPr id="81922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/>
              <a:t>Interferencias de acoplamiento</a:t>
            </a:r>
            <a:endParaRPr lang="es-ES_trad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F1E81A-BF0C-472B-AF99-156AEA9F8EC3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pic>
        <p:nvPicPr>
          <p:cNvPr id="8192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6013" y="2060575"/>
            <a:ext cx="6737350" cy="206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2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59163" y="4221163"/>
            <a:ext cx="5684837" cy="243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AR">
                <a:solidFill>
                  <a:schemeClr val="tx2">
                    <a:satMod val="130000"/>
                  </a:schemeClr>
                </a:solidFill>
              </a:rPr>
              <a:t>Un escenario típico</a:t>
            </a:r>
          </a:p>
        </p:txBody>
      </p:sp>
      <p:sp>
        <p:nvSpPr>
          <p:cNvPr id="20482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20483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D6C0B4-1313-4C90-88E9-E0453F092D1D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2048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1241" y="1412776"/>
            <a:ext cx="8157223" cy="535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/>
          <p:cNvSpPr>
            <a:spLocks noGrp="1"/>
          </p:cNvSpPr>
          <p:nvPr>
            <p:ph type="title"/>
          </p:nvPr>
        </p:nvSpPr>
        <p:spPr bwMode="auto">
          <a:xfrm>
            <a:off x="1331641" y="624110"/>
            <a:ext cx="7202760" cy="1280890"/>
          </a:xfrm>
          <a:noFill/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s-AR" sz="4400" dirty="0" err="1">
                <a:effectLst/>
              </a:rPr>
              <a:t>Power</a:t>
            </a:r>
            <a:r>
              <a:rPr lang="es-AR" sz="4400" dirty="0">
                <a:effectLst/>
              </a:rPr>
              <a:t> line </a:t>
            </a:r>
            <a:r>
              <a:rPr lang="es-AR" sz="4400" dirty="0" err="1">
                <a:effectLst/>
              </a:rPr>
              <a:t>communication</a:t>
            </a:r>
            <a:r>
              <a:rPr lang="es-AR" sz="4400" dirty="0">
                <a:effectLst/>
              </a:rPr>
              <a:t> </a:t>
            </a:r>
            <a:endParaRPr lang="es-ES_tradnl" sz="4400" dirty="0">
              <a:effectLst/>
            </a:endParaRPr>
          </a:p>
        </p:txBody>
      </p:sp>
      <p:sp>
        <p:nvSpPr>
          <p:cNvPr id="82946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Canales</a:t>
            </a:r>
            <a:endParaRPr lang="es-ES_tradn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F1E81A-BF0C-472B-AF99-156AEA9F8EC3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pic>
        <p:nvPicPr>
          <p:cNvPr id="8294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08400" y="1268413"/>
            <a:ext cx="5003800" cy="205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948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750" y="3429000"/>
            <a:ext cx="4962525" cy="3281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2"/>
          <p:cNvSpPr>
            <a:spLocks noGrp="1"/>
          </p:cNvSpPr>
          <p:nvPr>
            <p:ph type="title"/>
          </p:nvPr>
        </p:nvSpPr>
        <p:spPr bwMode="auto">
          <a:xfrm>
            <a:off x="1331641" y="624110"/>
            <a:ext cx="7704856" cy="1280890"/>
          </a:xfrm>
          <a:noFill/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s-AR" sz="3900" dirty="0">
                <a:effectLst/>
              </a:rPr>
              <a:t>PLC (valores experimentales)</a:t>
            </a:r>
            <a:endParaRPr lang="es-ES_tradnl" sz="3900" dirty="0">
              <a:effectLst/>
            </a:endParaRPr>
          </a:p>
        </p:txBody>
      </p:sp>
      <p:sp>
        <p:nvSpPr>
          <p:cNvPr id="83970" name="Rectangle 3"/>
          <p:cNvSpPr>
            <a:spLocks noGrp="1"/>
          </p:cNvSpPr>
          <p:nvPr>
            <p:ph idx="1"/>
          </p:nvPr>
        </p:nvSpPr>
        <p:spPr>
          <a:xfrm>
            <a:off x="954363" y="1412776"/>
            <a:ext cx="7633742" cy="3593591"/>
          </a:xfrm>
        </p:spPr>
        <p:txBody>
          <a:bodyPr/>
          <a:lstStyle/>
          <a:p>
            <a:r>
              <a:rPr lang="es-AR" dirty="0"/>
              <a:t>Respuesta en frecuencia</a:t>
            </a:r>
            <a:endParaRPr lang="es-ES_tradn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F1E81A-BF0C-472B-AF99-156AEA9F8EC3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pic>
        <p:nvPicPr>
          <p:cNvPr id="83971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43808" y="2060848"/>
            <a:ext cx="6051550" cy="411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/>
          <p:cNvSpPr>
            <a:spLocks noGrp="1"/>
          </p:cNvSpPr>
          <p:nvPr>
            <p:ph type="title"/>
          </p:nvPr>
        </p:nvSpPr>
        <p:spPr bwMode="auto">
          <a:xfrm>
            <a:off x="1945201" y="624110"/>
            <a:ext cx="7198799" cy="1280890"/>
          </a:xfrm>
          <a:noFill/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s-AR" sz="3900" dirty="0">
                <a:effectLst/>
              </a:rPr>
              <a:t>PLC (valores experimentales)</a:t>
            </a:r>
            <a:endParaRPr lang="es-ES_tradnl" sz="3900" dirty="0">
              <a:effectLst/>
            </a:endParaRPr>
          </a:p>
        </p:txBody>
      </p:sp>
      <p:sp>
        <p:nvSpPr>
          <p:cNvPr id="84994" name="Rectangle 3"/>
          <p:cNvSpPr>
            <a:spLocks noGrp="1"/>
          </p:cNvSpPr>
          <p:nvPr>
            <p:ph idx="1"/>
          </p:nvPr>
        </p:nvSpPr>
        <p:spPr>
          <a:xfrm>
            <a:off x="808454" y="1484784"/>
            <a:ext cx="7633742" cy="3593591"/>
          </a:xfrm>
        </p:spPr>
        <p:txBody>
          <a:bodyPr/>
          <a:lstStyle/>
          <a:p>
            <a:r>
              <a:rPr lang="es-AR" dirty="0" err="1"/>
              <a:t>Delay</a:t>
            </a:r>
            <a:r>
              <a:rPr lang="es-AR" dirty="0"/>
              <a:t> spread</a:t>
            </a:r>
            <a:endParaRPr lang="es-ES_tradn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F1E81A-BF0C-472B-AF99-156AEA9F8EC3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pic>
        <p:nvPicPr>
          <p:cNvPr id="8499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55775" y="2195208"/>
            <a:ext cx="5875237" cy="3985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/>
          </p:cNvSpPr>
          <p:nvPr>
            <p:ph type="title"/>
          </p:nvPr>
        </p:nvSpPr>
        <p:spPr bwMode="auto">
          <a:xfrm>
            <a:off x="1945201" y="624110"/>
            <a:ext cx="7198799" cy="1280890"/>
          </a:xfrm>
          <a:noFill/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s-AR" sz="3900" dirty="0">
                <a:effectLst/>
              </a:rPr>
              <a:t>PLC (valores experimentales)</a:t>
            </a:r>
            <a:endParaRPr lang="es-ES_tradnl" sz="3900" dirty="0">
              <a:effectLst/>
            </a:endParaRPr>
          </a:p>
        </p:txBody>
      </p:sp>
      <p:sp>
        <p:nvSpPr>
          <p:cNvPr id="86018" name="Rectangle 3"/>
          <p:cNvSpPr>
            <a:spLocks noGrp="1"/>
          </p:cNvSpPr>
          <p:nvPr>
            <p:ph idx="1"/>
          </p:nvPr>
        </p:nvSpPr>
        <p:spPr>
          <a:xfrm>
            <a:off x="994048" y="1377920"/>
            <a:ext cx="7633742" cy="3593591"/>
          </a:xfrm>
        </p:spPr>
        <p:txBody>
          <a:bodyPr/>
          <a:lstStyle/>
          <a:p>
            <a:r>
              <a:rPr lang="es-AR" sz="2400" dirty="0" err="1"/>
              <a:t>Delay</a:t>
            </a:r>
            <a:r>
              <a:rPr lang="es-AR" sz="2400" dirty="0"/>
              <a:t> spread medio vs ancho de banda de coherencia</a:t>
            </a:r>
            <a:endParaRPr lang="es-ES_tradnl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F1E81A-BF0C-472B-AF99-156AEA9F8EC3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p:pic>
        <p:nvPicPr>
          <p:cNvPr id="8601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08423" y="1863631"/>
            <a:ext cx="6094412" cy="427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/>
          <p:cNvSpPr>
            <a:spLocks noGrp="1"/>
          </p:cNvSpPr>
          <p:nvPr>
            <p:ph type="title"/>
          </p:nvPr>
        </p:nvSpPr>
        <p:spPr bwMode="auto">
          <a:xfrm>
            <a:off x="1945201" y="624110"/>
            <a:ext cx="7198799" cy="1280890"/>
          </a:xfrm>
          <a:noFill/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r>
              <a:rPr lang="es-AR" sz="3900" dirty="0">
                <a:effectLst/>
              </a:rPr>
              <a:t>PLC (valores experimentales)</a:t>
            </a:r>
            <a:endParaRPr lang="es-ES_tradnl" sz="3900" dirty="0">
              <a:effectLst/>
            </a:endParaRPr>
          </a:p>
        </p:txBody>
      </p:sp>
      <p:sp>
        <p:nvSpPr>
          <p:cNvPr id="87042" name="Rectangle 3"/>
          <p:cNvSpPr>
            <a:spLocks noGrp="1"/>
          </p:cNvSpPr>
          <p:nvPr>
            <p:ph idx="1"/>
          </p:nvPr>
        </p:nvSpPr>
        <p:spPr>
          <a:xfrm>
            <a:off x="938758" y="1563601"/>
            <a:ext cx="7633742" cy="3593591"/>
          </a:xfrm>
        </p:spPr>
        <p:txBody>
          <a:bodyPr/>
          <a:lstStyle/>
          <a:p>
            <a:r>
              <a:rPr lang="es-AR" dirty="0" err="1"/>
              <a:t>Doppler</a:t>
            </a:r>
            <a:r>
              <a:rPr lang="es-AR" dirty="0"/>
              <a:t> spread</a:t>
            </a:r>
            <a:endParaRPr lang="es-ES_tradn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F1E81A-BF0C-472B-AF99-156AEA9F8EC3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p:pic>
        <p:nvPicPr>
          <p:cNvPr id="8704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1680" y="2026287"/>
            <a:ext cx="5649913" cy="415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/>
          <p:cNvSpPr>
            <a:spLocks noGrp="1"/>
          </p:cNvSpPr>
          <p:nvPr>
            <p:ph type="title"/>
          </p:nvPr>
        </p:nvSpPr>
        <p:spPr bwMode="auto">
          <a:noFill/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s-AR">
                <a:effectLst/>
              </a:rPr>
              <a:t>PLC</a:t>
            </a:r>
            <a:endParaRPr lang="es-ES_tradnl">
              <a:effectLst/>
            </a:endParaRPr>
          </a:p>
        </p:txBody>
      </p:sp>
      <p:sp>
        <p:nvSpPr>
          <p:cNvPr id="88066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/>
              <a:t>Es importante considerar:</a:t>
            </a:r>
          </a:p>
          <a:p>
            <a:pPr lvl="1"/>
            <a:r>
              <a:rPr lang="es-AR"/>
              <a:t>Variaciones de las cargas</a:t>
            </a:r>
          </a:p>
          <a:p>
            <a:pPr lvl="1"/>
            <a:r>
              <a:rPr lang="es-AR"/>
              <a:t>Tipo de tendido eléctrico</a:t>
            </a:r>
          </a:p>
          <a:p>
            <a:pPr lvl="1"/>
            <a:r>
              <a:rPr lang="es-AR"/>
              <a:t>Ruido impulsivo</a:t>
            </a:r>
          </a:p>
          <a:p>
            <a:pPr lvl="1"/>
            <a:r>
              <a:rPr lang="es-AR"/>
              <a:t>Otras fuentes de interferencia</a:t>
            </a:r>
            <a:endParaRPr lang="es-ES_trad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F1E81A-BF0C-472B-AF99-156AEA9F8EC3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NUEVOS MODELOS DE CANAL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dirty="0"/>
              <a:t>Al incrementar las frecuencias de operación, las características de propagación se modifican.</a:t>
            </a:r>
          </a:p>
          <a:p>
            <a:pPr marL="0" indent="0">
              <a:buNone/>
            </a:pPr>
            <a:r>
              <a:rPr lang="es-AR" dirty="0"/>
              <a:t>Surgen nuevos modelos de canales para aplicaciones de:</a:t>
            </a:r>
          </a:p>
          <a:p>
            <a:r>
              <a:rPr lang="es-AR" dirty="0"/>
              <a:t>Ondas milimétricas</a:t>
            </a:r>
          </a:p>
          <a:p>
            <a:r>
              <a:rPr lang="es-AR" dirty="0"/>
              <a:t>Luz visible</a:t>
            </a:r>
          </a:p>
          <a:p>
            <a:pPr marL="0" indent="0">
              <a:buNone/>
            </a:pPr>
            <a:endParaRPr lang="es-AR" dirty="0"/>
          </a:p>
          <a:p>
            <a:pPr marL="0" indent="0">
              <a:buNone/>
            </a:pPr>
            <a:r>
              <a:rPr lang="es-AR" dirty="0"/>
              <a:t>Referencia: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/>
              <a:t>ONDAS MILIMETRICAS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F1E81A-BF0C-472B-AF99-156AEA9F8EC3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140" y="4941168"/>
            <a:ext cx="3059832" cy="48406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9512" y="5235782"/>
            <a:ext cx="48600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b="1" dirty="0">
              <a:solidFill>
                <a:srgbClr val="5A5A5A"/>
              </a:solidFill>
              <a:latin typeface="&amp;quot"/>
            </a:endParaRPr>
          </a:p>
          <a:p>
            <a:pPr algn="r"/>
            <a:r>
              <a:rPr lang="en-US" i="1" dirty="0">
                <a:solidFill>
                  <a:srgbClr val="0088CC"/>
                </a:solidFill>
                <a:latin typeface="&amp;quot"/>
              </a:rPr>
              <a:t>mm-Wave based Mobile Radio Access Network for 5G Integrated Communications</a:t>
            </a:r>
            <a:endParaRPr lang="en-US" b="0" i="1" u="none" strike="noStrike" dirty="0">
              <a:solidFill>
                <a:srgbClr val="0088CC"/>
              </a:solidFill>
              <a:effectLst/>
              <a:latin typeface="&amp;quo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27784" y="429309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Proyecto H2020</a:t>
            </a:r>
          </a:p>
        </p:txBody>
      </p:sp>
    </p:spTree>
    <p:extLst>
      <p:ext uri="{BB962C8B-B14F-4D97-AF65-F5344CB8AC3E}">
        <p14:creationId xmlns:p14="http://schemas.microsoft.com/office/powerpoint/2010/main" val="16230514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541477" y="388653"/>
            <a:ext cx="7091295" cy="1280890"/>
          </a:xfrm>
        </p:spPr>
        <p:txBody>
          <a:bodyPr>
            <a:normAutofit fontScale="90000"/>
          </a:bodyPr>
          <a:lstStyle/>
          <a:p>
            <a:r>
              <a:rPr lang="es-AR" sz="4000" dirty="0"/>
              <a:t>Canales ondas </a:t>
            </a:r>
            <a:r>
              <a:rPr lang="es-AR" sz="4000" dirty="0">
                <a:latin typeface="Arial" panose="020B0604020202020204" pitchFamily="34" charset="0"/>
                <a:cs typeface="Arial" panose="020B0604020202020204" pitchFamily="34" charset="0"/>
              </a:rPr>
              <a:t>MILIMETRICAS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755129" y="1052736"/>
            <a:ext cx="7633742" cy="3593591"/>
          </a:xfrm>
        </p:spPr>
        <p:txBody>
          <a:bodyPr>
            <a:normAutofit/>
          </a:bodyPr>
          <a:lstStyle/>
          <a:p>
            <a:r>
              <a:rPr lang="es-AR" sz="1800" dirty="0"/>
              <a:t>En sistemas de ondas mm, las longitudes de ondas son menores a un cm</a:t>
            </a:r>
            <a:r>
              <a:rPr lang="es-AR" sz="1800" dirty="0">
                <a:sym typeface="Wingdings" panose="05000000000000000000" pitchFamily="2" charset="2"/>
              </a:rPr>
              <a:t> la mayoría de los objetos son relativamente muy grandes diferentes fenómenos de propagación.</a:t>
            </a:r>
          </a:p>
          <a:p>
            <a:r>
              <a:rPr lang="es-AR" sz="1800" dirty="0">
                <a:sym typeface="Wingdings" panose="05000000000000000000" pitchFamily="2" charset="2"/>
              </a:rPr>
              <a:t>Efectos de bloqueo (</a:t>
            </a:r>
            <a:r>
              <a:rPr lang="es-AR" sz="1800" dirty="0" err="1">
                <a:sym typeface="Wingdings" panose="05000000000000000000" pitchFamily="2" charset="2"/>
              </a:rPr>
              <a:t>shadowing</a:t>
            </a:r>
            <a:r>
              <a:rPr lang="es-AR" sz="1800" dirty="0">
                <a:sym typeface="Wingdings" panose="05000000000000000000" pitchFamily="2" charset="2"/>
              </a:rPr>
              <a:t>)</a:t>
            </a:r>
          </a:p>
          <a:p>
            <a:r>
              <a:rPr lang="es-AR" sz="1800" dirty="0">
                <a:sym typeface="Wingdings" panose="05000000000000000000" pitchFamily="2" charset="2"/>
              </a:rPr>
              <a:t>La constitución molecular del aire y el agua afectan la propagación en el espacio libre  </a:t>
            </a:r>
            <a:endParaRPr lang="es-AR" sz="1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F1E81A-BF0C-472B-AF99-156AEA9F8EC3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774" y="2993660"/>
            <a:ext cx="5688226" cy="330533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99227" y="4389549"/>
            <a:ext cx="1904689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AR" sz="1400" dirty="0"/>
              <a:t>Banda para la futura 5G</a:t>
            </a:r>
          </a:p>
        </p:txBody>
      </p:sp>
      <p:cxnSp>
        <p:nvCxnSpPr>
          <p:cNvPr id="16" name="Straight Arrow Connector 15"/>
          <p:cNvCxnSpPr>
            <a:stCxn id="14" idx="3"/>
          </p:cNvCxnSpPr>
          <p:nvPr/>
        </p:nvCxnSpPr>
        <p:spPr>
          <a:xfrm>
            <a:off x="3103916" y="4543438"/>
            <a:ext cx="892020" cy="46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-13131" y="4800216"/>
            <a:ext cx="3578387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GREEN: frequencies that have comparable free space (air) characteristics to </a:t>
            </a:r>
            <a:r>
              <a:rPr lang="es-AR" sz="1200" dirty="0" err="1"/>
              <a:t>modern</a:t>
            </a:r>
            <a:r>
              <a:rPr lang="es-AR" sz="1200" dirty="0"/>
              <a:t> </a:t>
            </a:r>
            <a:r>
              <a:rPr lang="es-AR" sz="1200" dirty="0" err="1"/>
              <a:t>cellular</a:t>
            </a:r>
            <a:r>
              <a:rPr lang="es-AR" sz="1200" dirty="0"/>
              <a:t> </a:t>
            </a:r>
            <a:r>
              <a:rPr lang="es-AR" sz="1200" dirty="0" err="1"/>
              <a:t>frequencies</a:t>
            </a:r>
            <a:r>
              <a:rPr lang="es-AR" sz="1200" dirty="0"/>
              <a:t>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3744" y="5700517"/>
            <a:ext cx="3226101" cy="646331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latin typeface="TimesNewRoman"/>
              </a:rPr>
              <a:t>BLUE:  frequencies with greater attenuation, which are therefore ideal for </a:t>
            </a:r>
            <a:r>
              <a:rPr lang="es-AR" sz="1200" dirty="0">
                <a:latin typeface="TimesNewRoman"/>
              </a:rPr>
              <a:t>short-</a:t>
            </a:r>
            <a:r>
              <a:rPr lang="es-AR" sz="1200" dirty="0" err="1">
                <a:latin typeface="TimesNewRoman"/>
              </a:rPr>
              <a:t>range</a:t>
            </a:r>
            <a:r>
              <a:rPr lang="es-AR" sz="1200" dirty="0">
                <a:latin typeface="TimesNewRoman"/>
              </a:rPr>
              <a:t> </a:t>
            </a:r>
            <a:r>
              <a:rPr lang="es-AR" sz="1200" dirty="0" err="1">
                <a:latin typeface="TimesNewRoman"/>
              </a:rPr>
              <a:t>indoor</a:t>
            </a:r>
            <a:r>
              <a:rPr lang="es-AR" sz="1200" dirty="0">
                <a:latin typeface="TimesNewRoman"/>
              </a:rPr>
              <a:t> </a:t>
            </a:r>
            <a:r>
              <a:rPr lang="es-AR" sz="1200" dirty="0" err="1">
                <a:latin typeface="TimesNewRoman"/>
              </a:rPr>
              <a:t>communications</a:t>
            </a:r>
            <a:r>
              <a:rPr lang="es-AR" sz="1200" dirty="0">
                <a:latin typeface="TimesNewRoman"/>
              </a:rPr>
              <a:t>.</a:t>
            </a:r>
            <a:endParaRPr lang="es-AR" sz="1200" dirty="0"/>
          </a:p>
        </p:txBody>
      </p:sp>
      <p:sp>
        <p:nvSpPr>
          <p:cNvPr id="10" name="Rectangle 9"/>
          <p:cNvSpPr/>
          <p:nvPr/>
        </p:nvSpPr>
        <p:spPr>
          <a:xfrm>
            <a:off x="1199227" y="3084877"/>
            <a:ext cx="2403222" cy="646331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s-AR" dirty="0">
                <a:latin typeface="TimesNewRoman"/>
              </a:rPr>
              <a:t>Atenuación adicional</a:t>
            </a:r>
          </a:p>
          <a:p>
            <a:r>
              <a:rPr lang="es-AR" dirty="0">
                <a:latin typeface="TimesNewRoman"/>
              </a:rPr>
              <a:t>por absorción del aire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4466700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200" dirty="0"/>
              <a:t>Ondas </a:t>
            </a:r>
            <a:r>
              <a:rPr lang="es-AR" sz="3200" dirty="0">
                <a:latin typeface="Arial" panose="020B0604020202020204" pitchFamily="34" charset="0"/>
                <a:cs typeface="Arial" panose="020B0604020202020204" pitchFamily="34" charset="0"/>
              </a:rPr>
              <a:t>MILIMETRICAS</a:t>
            </a:r>
            <a:endParaRPr lang="es-AR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584" y="1700808"/>
            <a:ext cx="7633742" cy="3593591"/>
          </a:xfrm>
        </p:spPr>
        <p:txBody>
          <a:bodyPr/>
          <a:lstStyle/>
          <a:p>
            <a:r>
              <a:rPr lang="es-AR" dirty="0"/>
              <a:t>El modelado de los canales 5G impone nuevos requerimientos NO contemplados en modelos anteriores:</a:t>
            </a:r>
          </a:p>
          <a:p>
            <a:pPr lvl="1"/>
            <a:r>
              <a:rPr lang="es-AR" dirty="0"/>
              <a:t>Validez del modelo hasta 100 GHz</a:t>
            </a:r>
          </a:p>
          <a:p>
            <a:pPr lvl="1"/>
            <a:r>
              <a:rPr lang="es-AR" dirty="0"/>
              <a:t>Geometría 3D:  Es requerido para modelar adecuadamente el canal incluyendo arreglos de antenas masivos y </a:t>
            </a:r>
            <a:r>
              <a:rPr lang="es-AR" dirty="0" err="1"/>
              <a:t>beamforming</a:t>
            </a:r>
            <a:r>
              <a:rPr lang="es-AR" dirty="0"/>
              <a:t> en 3D.</a:t>
            </a:r>
          </a:p>
          <a:p>
            <a:pPr lvl="1"/>
            <a:r>
              <a:rPr lang="es-AR" dirty="0"/>
              <a:t>El modelo debe incluir movilidad (V2V, D2D)</a:t>
            </a:r>
          </a:p>
          <a:p>
            <a:pPr lvl="1"/>
            <a:r>
              <a:rPr lang="es-AR" dirty="0"/>
              <a:t>Diversos escenarios son considerados: </a:t>
            </a:r>
            <a:r>
              <a:rPr lang="es-AR" dirty="0" err="1"/>
              <a:t>Urban</a:t>
            </a:r>
            <a:r>
              <a:rPr lang="es-AR" dirty="0"/>
              <a:t> micro (</a:t>
            </a:r>
            <a:r>
              <a:rPr lang="es-AR" dirty="0" err="1"/>
              <a:t>Umi</a:t>
            </a:r>
            <a:r>
              <a:rPr lang="es-AR" dirty="0"/>
              <a:t>), </a:t>
            </a:r>
            <a:r>
              <a:rPr lang="es-AR" dirty="0" err="1"/>
              <a:t>Urban</a:t>
            </a:r>
            <a:r>
              <a:rPr lang="es-AR" dirty="0"/>
              <a:t> Macro (</a:t>
            </a:r>
            <a:r>
              <a:rPr lang="es-AR" dirty="0" err="1"/>
              <a:t>Uma</a:t>
            </a:r>
            <a:r>
              <a:rPr lang="es-AR" dirty="0"/>
              <a:t>) e </a:t>
            </a:r>
            <a:r>
              <a:rPr lang="es-AR" dirty="0" err="1"/>
              <a:t>indoor</a:t>
            </a:r>
            <a:endParaRPr lang="es-AR" dirty="0"/>
          </a:p>
          <a:p>
            <a:pPr marL="457200" lvl="1" indent="0">
              <a:buNone/>
            </a:pPr>
            <a:endParaRPr lang="es-A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6DB23C-595B-4687-BDD7-6766388F035C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879" y="4658125"/>
            <a:ext cx="2754341" cy="2063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844" y="4658125"/>
            <a:ext cx="2808667" cy="20372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11879" y="4658125"/>
            <a:ext cx="195957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AR" dirty="0" err="1"/>
              <a:t>Umi</a:t>
            </a:r>
            <a:r>
              <a:rPr lang="es-AR" dirty="0"/>
              <a:t> </a:t>
            </a:r>
            <a:r>
              <a:rPr lang="es-AR" dirty="0" err="1"/>
              <a:t>street</a:t>
            </a:r>
            <a:r>
              <a:rPr lang="es-AR" dirty="0"/>
              <a:t> </a:t>
            </a:r>
            <a:r>
              <a:rPr lang="es-AR" dirty="0" err="1"/>
              <a:t>canyon</a:t>
            </a:r>
            <a:endParaRPr lang="es-AR" dirty="0"/>
          </a:p>
        </p:txBody>
      </p:sp>
      <p:sp>
        <p:nvSpPr>
          <p:cNvPr id="12" name="TextBox 11"/>
          <p:cNvSpPr txBox="1"/>
          <p:nvPr/>
        </p:nvSpPr>
        <p:spPr>
          <a:xfrm>
            <a:off x="4469110" y="4653136"/>
            <a:ext cx="1787862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AR" dirty="0" err="1"/>
              <a:t>Umi</a:t>
            </a:r>
            <a:r>
              <a:rPr lang="es-AR" dirty="0"/>
              <a:t> open </a:t>
            </a:r>
            <a:r>
              <a:rPr lang="es-AR" dirty="0" err="1"/>
              <a:t>square</a:t>
            </a:r>
            <a:endParaRPr lang="es-AR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628" y="340837"/>
            <a:ext cx="1921331" cy="30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7875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4800" dirty="0"/>
              <a:t>ondas </a:t>
            </a:r>
            <a:r>
              <a:rPr lang="es-AR" sz="3600" dirty="0">
                <a:latin typeface="Arial" panose="020B0604020202020204" pitchFamily="34" charset="0"/>
                <a:cs typeface="Arial" panose="020B0604020202020204" pitchFamily="34" charset="0"/>
              </a:rPr>
              <a:t>MILIMETRICAS</a:t>
            </a:r>
            <a:endParaRPr lang="es-AR" sz="3200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5616" y="4121083"/>
            <a:ext cx="3040875" cy="17152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6DB23C-595B-4687-BDD7-6766388F035C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58" y="1628800"/>
            <a:ext cx="2712965" cy="20162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6" y="1631559"/>
            <a:ext cx="3007721" cy="207680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10766" y="1626446"/>
            <a:ext cx="2553122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AR" dirty="0" err="1"/>
              <a:t>Indoor</a:t>
            </a:r>
            <a:r>
              <a:rPr lang="es-AR" dirty="0"/>
              <a:t> shopping mall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06400" y="1586892"/>
            <a:ext cx="1476686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AR" dirty="0" err="1"/>
              <a:t>Indoor</a:t>
            </a:r>
            <a:r>
              <a:rPr lang="es-AR" dirty="0"/>
              <a:t> </a:t>
            </a:r>
            <a:r>
              <a:rPr lang="es-AR" dirty="0" err="1"/>
              <a:t>offices</a:t>
            </a:r>
            <a:endParaRPr lang="es-AR" dirty="0"/>
          </a:p>
        </p:txBody>
      </p:sp>
      <p:sp>
        <p:nvSpPr>
          <p:cNvPr id="15" name="TextBox 14"/>
          <p:cNvSpPr txBox="1"/>
          <p:nvPr/>
        </p:nvSpPr>
        <p:spPr>
          <a:xfrm>
            <a:off x="1159367" y="4030727"/>
            <a:ext cx="623889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AR" dirty="0" err="1"/>
              <a:t>Uma</a:t>
            </a:r>
            <a:endParaRPr lang="es-AR" dirty="0"/>
          </a:p>
        </p:txBody>
      </p:sp>
      <p:sp>
        <p:nvSpPr>
          <p:cNvPr id="16" name="Rectangle 15"/>
          <p:cNvSpPr/>
          <p:nvPr/>
        </p:nvSpPr>
        <p:spPr>
          <a:xfrm>
            <a:off x="4306400" y="4400059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Segoe Print" panose="02000600000000000000" pitchFamily="2" charset="0"/>
              </a:rPr>
              <a:t>The cell radii for </a:t>
            </a:r>
            <a:r>
              <a:rPr lang="en-US" dirty="0" err="1">
                <a:latin typeface="Segoe Print" panose="02000600000000000000" pitchFamily="2" charset="0"/>
              </a:rPr>
              <a:t>UMa</a:t>
            </a:r>
            <a:r>
              <a:rPr lang="en-US" dirty="0">
                <a:latin typeface="Segoe Print" panose="02000600000000000000" pitchFamily="2" charset="0"/>
              </a:rPr>
              <a:t> is typically above 200 m and the APs are mounted on or above</a:t>
            </a:r>
          </a:p>
          <a:p>
            <a:r>
              <a:rPr lang="es-AR" dirty="0" err="1">
                <a:latin typeface="Segoe Print" panose="02000600000000000000" pitchFamily="2" charset="0"/>
              </a:rPr>
              <a:t>rooftops</a:t>
            </a:r>
            <a:r>
              <a:rPr lang="es-AR" dirty="0">
                <a:latin typeface="Segoe Print" panose="02000600000000000000" pitchFamily="2" charset="0"/>
              </a:rPr>
              <a:t> (</a:t>
            </a:r>
            <a:r>
              <a:rPr lang="es-AR" dirty="0" err="1">
                <a:latin typeface="Segoe Print" panose="02000600000000000000" pitchFamily="2" charset="0"/>
              </a:rPr>
              <a:t>e.g</a:t>
            </a:r>
            <a:r>
              <a:rPr lang="es-AR" dirty="0">
                <a:latin typeface="Segoe Print" panose="02000600000000000000" pitchFamily="2" charset="0"/>
              </a:rPr>
              <a:t>. 25-35 m),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628" y="340837"/>
            <a:ext cx="1921331" cy="30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64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/>
              <a:t>Ejemplo</a:t>
            </a:r>
            <a:r>
              <a:rPr lang="en-US" dirty="0"/>
              <a:t> 1</a:t>
            </a:r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>
          <a:xfrm>
            <a:off x="962244" y="1901482"/>
            <a:ext cx="7633742" cy="433583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b="1" dirty="0" err="1"/>
              <a:t>Espacio</a:t>
            </a:r>
            <a:r>
              <a:rPr lang="en-US" sz="2400" b="1" dirty="0"/>
              <a:t> </a:t>
            </a:r>
            <a:r>
              <a:rPr lang="en-US" sz="2400" b="1" dirty="0" err="1"/>
              <a:t>libre</a:t>
            </a:r>
            <a:r>
              <a:rPr lang="en-US" sz="2400" b="1" dirty="0"/>
              <a:t>, con </a:t>
            </a:r>
            <a:r>
              <a:rPr lang="en-US" sz="2400" b="1" dirty="0" err="1"/>
              <a:t>antenas</a:t>
            </a:r>
            <a:r>
              <a:rPr lang="en-US" sz="2400" b="1" dirty="0"/>
              <a:t> de </a:t>
            </a:r>
            <a:r>
              <a:rPr lang="en-US" sz="2400" b="1" dirty="0" err="1"/>
              <a:t>transmisión</a:t>
            </a:r>
            <a:r>
              <a:rPr lang="en-US" sz="2400" b="1" dirty="0"/>
              <a:t> y </a:t>
            </a:r>
            <a:r>
              <a:rPr lang="en-US" sz="2400" b="1" dirty="0" err="1"/>
              <a:t>recepcion</a:t>
            </a:r>
            <a:r>
              <a:rPr lang="en-US" sz="2400" b="1" dirty="0"/>
              <a:t> </a:t>
            </a:r>
            <a:r>
              <a:rPr lang="en-US" sz="2400" b="1" dirty="0" err="1"/>
              <a:t>fijas</a:t>
            </a:r>
            <a:endParaRPr lang="en-US" sz="2400" b="1" dirty="0"/>
          </a:p>
          <a:p>
            <a:pPr lvl="1" eaLnBrk="1" hangingPunct="1"/>
            <a:r>
              <a:rPr lang="en-US" sz="2200" dirty="0"/>
              <a:t>El campo </a:t>
            </a:r>
            <a:r>
              <a:rPr lang="en-US" sz="2200" dirty="0" err="1"/>
              <a:t>eléctrico</a:t>
            </a:r>
            <a:endParaRPr lang="en-US" sz="2200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endParaRPr lang="en-US" dirty="0"/>
          </a:p>
          <a:p>
            <a:pPr lvl="1" eaLnBrk="1" hangingPunct="1"/>
            <a:r>
              <a:rPr lang="en-US" sz="2200" dirty="0"/>
              <a:t>El campo </a:t>
            </a:r>
            <a:r>
              <a:rPr lang="en-US" sz="2200" dirty="0" err="1"/>
              <a:t>electrico</a:t>
            </a:r>
            <a:r>
              <a:rPr lang="en-US" sz="2200" dirty="0"/>
              <a:t> </a:t>
            </a:r>
            <a:r>
              <a:rPr lang="en-US" sz="2200" dirty="0" err="1"/>
              <a:t>decrece</a:t>
            </a:r>
            <a:r>
              <a:rPr lang="en-US" sz="2200" dirty="0"/>
              <a:t> con la </a:t>
            </a:r>
            <a:r>
              <a:rPr lang="en-US" sz="2200" dirty="0" err="1"/>
              <a:t>distancia</a:t>
            </a:r>
            <a:r>
              <a:rPr lang="en-US" sz="2200" dirty="0"/>
              <a:t> y la </a:t>
            </a:r>
            <a:r>
              <a:rPr lang="en-US" sz="2200" dirty="0" err="1"/>
              <a:t>potencia</a:t>
            </a:r>
            <a:r>
              <a:rPr lang="en-US" sz="2200" dirty="0"/>
              <a:t> con el </a:t>
            </a:r>
            <a:r>
              <a:rPr lang="en-US" sz="2200" dirty="0" err="1"/>
              <a:t>cuadrado</a:t>
            </a:r>
            <a:r>
              <a:rPr lang="en-US" sz="2200" dirty="0"/>
              <a:t> de la </a:t>
            </a:r>
            <a:r>
              <a:rPr lang="en-US" sz="2200" dirty="0" err="1"/>
              <a:t>distancia</a:t>
            </a:r>
            <a:endParaRPr lang="en-US" sz="2200" dirty="0"/>
          </a:p>
          <a:p>
            <a:pPr lvl="1" eaLnBrk="1" hangingPunct="1">
              <a:buFont typeface="Verdana" pitchFamily="34" charset="0"/>
              <a:buNone/>
            </a:pP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6DB23C-595B-4687-BDD7-6766388F035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9250" y="3481914"/>
            <a:ext cx="6310313" cy="102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8" name="TextBox 5"/>
          <p:cNvSpPr txBox="1">
            <a:spLocks noChangeArrowheads="1"/>
          </p:cNvSpPr>
          <p:nvPr/>
        </p:nvSpPr>
        <p:spPr bwMode="auto">
          <a:xfrm>
            <a:off x="1733550" y="4504533"/>
            <a:ext cx="1295400" cy="61555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sz="1600" dirty="0" err="1"/>
              <a:t>Tiempo</a:t>
            </a:r>
            <a:endParaRPr lang="en-US" sz="1600" dirty="0"/>
          </a:p>
          <a:p>
            <a:endParaRPr lang="en-US" dirty="0"/>
          </a:p>
        </p:txBody>
      </p:sp>
      <p:sp>
        <p:nvSpPr>
          <p:cNvPr id="21509" name="TextBox 7"/>
          <p:cNvSpPr txBox="1">
            <a:spLocks noChangeArrowheads="1"/>
          </p:cNvSpPr>
          <p:nvPr/>
        </p:nvSpPr>
        <p:spPr bwMode="auto">
          <a:xfrm>
            <a:off x="4999254" y="4704108"/>
            <a:ext cx="1296987" cy="33855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sz="1600" dirty="0" err="1"/>
              <a:t>distancia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284809" y="4165648"/>
            <a:ext cx="108840" cy="3417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651500" y="4489976"/>
            <a:ext cx="215900" cy="431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2" name="TextBox 13"/>
          <p:cNvSpPr txBox="1">
            <a:spLocks noChangeArrowheads="1"/>
          </p:cNvSpPr>
          <p:nvPr/>
        </p:nvSpPr>
        <p:spPr bwMode="auto">
          <a:xfrm>
            <a:off x="3263106" y="4347101"/>
            <a:ext cx="1511300" cy="95410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sz="1400" dirty="0"/>
              <a:t>Patron de </a:t>
            </a:r>
            <a:r>
              <a:rPr lang="en-US" sz="1400" dirty="0" err="1"/>
              <a:t>radiación</a:t>
            </a:r>
            <a:r>
              <a:rPr lang="en-US" sz="1400" dirty="0"/>
              <a:t> de </a:t>
            </a:r>
          </a:p>
          <a:p>
            <a:r>
              <a:rPr lang="en-US" sz="1400" dirty="0" err="1"/>
              <a:t>antena</a:t>
            </a:r>
            <a:r>
              <a:rPr lang="en-US" sz="1400" dirty="0"/>
              <a:t> </a:t>
            </a:r>
            <a:r>
              <a:rPr lang="en-US" sz="1400" dirty="0" err="1"/>
              <a:t>transmisora</a:t>
            </a:r>
            <a:endParaRPr lang="en-US" sz="1400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356100" y="4129614"/>
            <a:ext cx="144463" cy="5762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4" name="TextBox 16"/>
          <p:cNvSpPr txBox="1">
            <a:spLocks noChangeArrowheads="1"/>
          </p:cNvSpPr>
          <p:nvPr/>
        </p:nvSpPr>
        <p:spPr bwMode="auto">
          <a:xfrm>
            <a:off x="6725082" y="4365085"/>
            <a:ext cx="1655762" cy="3683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dirty="0" err="1"/>
              <a:t>frecuencia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6581413" y="3995470"/>
            <a:ext cx="287338" cy="2873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4800" dirty="0"/>
              <a:t>ondas </a:t>
            </a:r>
            <a:r>
              <a:rPr lang="es-AR" sz="3600" dirty="0">
                <a:latin typeface="Arial" panose="020B0604020202020204" pitchFamily="34" charset="0"/>
                <a:cs typeface="Arial" panose="020B0604020202020204" pitchFamily="34" charset="0"/>
              </a:rPr>
              <a:t>MILIMETRICAS</a:t>
            </a:r>
            <a:endParaRPr lang="es-AR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8758" y="1628800"/>
            <a:ext cx="7633742" cy="3593591"/>
          </a:xfrm>
        </p:spPr>
        <p:txBody>
          <a:bodyPr>
            <a:normAutofit/>
          </a:bodyPr>
          <a:lstStyle/>
          <a:p>
            <a:r>
              <a:rPr lang="es-AR" sz="2800" dirty="0" err="1">
                <a:solidFill>
                  <a:srgbClr val="FF0000"/>
                </a:solidFill>
              </a:rPr>
              <a:t>Path</a:t>
            </a:r>
            <a:r>
              <a:rPr lang="es-AR" sz="2800" dirty="0">
                <a:solidFill>
                  <a:srgbClr val="FF0000"/>
                </a:solidFill>
              </a:rPr>
              <a:t> </a:t>
            </a:r>
            <a:r>
              <a:rPr lang="es-AR" sz="2800" dirty="0" err="1">
                <a:solidFill>
                  <a:srgbClr val="FF0000"/>
                </a:solidFill>
              </a:rPr>
              <a:t>loss</a:t>
            </a:r>
            <a:endParaRPr lang="es-AR" sz="2800" dirty="0">
              <a:solidFill>
                <a:srgbClr val="FF0000"/>
              </a:solidFill>
            </a:endParaRPr>
          </a:p>
          <a:p>
            <a:endParaRPr lang="es-AR" sz="2800" dirty="0">
              <a:solidFill>
                <a:srgbClr val="FF0000"/>
              </a:solidFill>
            </a:endParaRPr>
          </a:p>
          <a:p>
            <a:endParaRPr lang="es-AR" sz="2800" dirty="0">
              <a:solidFill>
                <a:srgbClr val="FF0000"/>
              </a:solidFill>
            </a:endParaRPr>
          </a:p>
          <a:p>
            <a:endParaRPr lang="es-AR" sz="2800" dirty="0">
              <a:solidFill>
                <a:srgbClr val="FF0000"/>
              </a:solidFill>
            </a:endParaRPr>
          </a:p>
          <a:p>
            <a:r>
              <a:rPr lang="es-AR" sz="2800" dirty="0">
                <a:solidFill>
                  <a:srgbClr val="FF0000"/>
                </a:solidFill>
              </a:rPr>
              <a:t>LOS </a:t>
            </a:r>
            <a:r>
              <a:rPr lang="es-AR" sz="2800" dirty="0" err="1">
                <a:solidFill>
                  <a:srgbClr val="FF0000"/>
                </a:solidFill>
              </a:rPr>
              <a:t>probability</a:t>
            </a:r>
            <a:endParaRPr lang="es-AR" sz="2800" dirty="0">
              <a:solidFill>
                <a:srgbClr val="FF0000"/>
              </a:solidFill>
            </a:endParaRPr>
          </a:p>
          <a:p>
            <a:endParaRPr lang="es-AR" sz="2800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6DB23C-595B-4687-BDD7-6766388F035C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089833"/>
            <a:ext cx="5291495" cy="5709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685662"/>
            <a:ext cx="8964488" cy="11284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705" y="4464462"/>
            <a:ext cx="5795551" cy="81293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16" y="5318942"/>
            <a:ext cx="6045976" cy="140253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628" y="340837"/>
            <a:ext cx="1921331" cy="30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808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4800" dirty="0"/>
              <a:t>ondas </a:t>
            </a:r>
            <a:r>
              <a:rPr lang="es-AR" sz="3600" dirty="0">
                <a:latin typeface="Arial" panose="020B0604020202020204" pitchFamily="34" charset="0"/>
                <a:cs typeface="Arial" panose="020B0604020202020204" pitchFamily="34" charset="0"/>
              </a:rPr>
              <a:t>MILIMETRICAS</a:t>
            </a:r>
            <a:endParaRPr lang="es-AR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8758" y="1628800"/>
            <a:ext cx="7633742" cy="3593591"/>
          </a:xfrm>
        </p:spPr>
        <p:txBody>
          <a:bodyPr>
            <a:normAutofit/>
          </a:bodyPr>
          <a:lstStyle/>
          <a:p>
            <a:r>
              <a:rPr lang="es-AR" sz="2800" dirty="0">
                <a:solidFill>
                  <a:srgbClr val="FF0000"/>
                </a:solidFill>
              </a:rPr>
              <a:t>02I </a:t>
            </a:r>
            <a:r>
              <a:rPr lang="es-AR" sz="2800" dirty="0" err="1">
                <a:solidFill>
                  <a:srgbClr val="FF0000"/>
                </a:solidFill>
              </a:rPr>
              <a:t>penetration</a:t>
            </a:r>
            <a:r>
              <a:rPr lang="es-AR" sz="2800" dirty="0">
                <a:solidFill>
                  <a:srgbClr val="FF0000"/>
                </a:solidFill>
              </a:rPr>
              <a:t> </a:t>
            </a:r>
            <a:r>
              <a:rPr lang="es-AR" sz="2800" dirty="0" err="1">
                <a:solidFill>
                  <a:srgbClr val="FF0000"/>
                </a:solidFill>
              </a:rPr>
              <a:t>loss</a:t>
            </a:r>
            <a:endParaRPr lang="es-AR" sz="2800" dirty="0">
              <a:solidFill>
                <a:srgbClr val="FF0000"/>
              </a:solidFill>
            </a:endParaRPr>
          </a:p>
          <a:p>
            <a:endParaRPr lang="es-AR" sz="2800" dirty="0">
              <a:solidFill>
                <a:srgbClr val="FF0000"/>
              </a:solidFill>
            </a:endParaRPr>
          </a:p>
          <a:p>
            <a:endParaRPr lang="es-AR" sz="2800" dirty="0">
              <a:solidFill>
                <a:srgbClr val="FF0000"/>
              </a:solidFill>
            </a:endParaRPr>
          </a:p>
          <a:p>
            <a:r>
              <a:rPr lang="es-AR" sz="2800" dirty="0">
                <a:solidFill>
                  <a:srgbClr val="FF0000"/>
                </a:solidFill>
              </a:rPr>
              <a:t>Shadow fading </a:t>
            </a:r>
            <a:r>
              <a:rPr lang="es-AR" sz="2800" dirty="0" err="1">
                <a:solidFill>
                  <a:srgbClr val="FF0000"/>
                </a:solidFill>
              </a:rPr>
              <a:t>loss</a:t>
            </a:r>
            <a:endParaRPr lang="es-AR" sz="2800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6DB23C-595B-4687-BDD7-6766388F035C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132856"/>
            <a:ext cx="5040560" cy="11253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4008774"/>
            <a:ext cx="5616676" cy="99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758" y="5058290"/>
            <a:ext cx="7548526" cy="1179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628" y="340837"/>
            <a:ext cx="1921331" cy="30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033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4800" dirty="0"/>
              <a:t>ondas </a:t>
            </a:r>
            <a:r>
              <a:rPr lang="es-AR" sz="3600" dirty="0">
                <a:latin typeface="Arial" panose="020B0604020202020204" pitchFamily="34" charset="0"/>
                <a:cs typeface="Arial" panose="020B0604020202020204" pitchFamily="34" charset="0"/>
              </a:rPr>
              <a:t>MILIMETRICAS</a:t>
            </a:r>
            <a:endParaRPr lang="es-AR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8758" y="1628800"/>
            <a:ext cx="7633742" cy="3593591"/>
          </a:xfrm>
        </p:spPr>
        <p:txBody>
          <a:bodyPr>
            <a:normAutofit lnSpcReduction="10000"/>
          </a:bodyPr>
          <a:lstStyle/>
          <a:p>
            <a:r>
              <a:rPr lang="es-AR" sz="2800" dirty="0" err="1">
                <a:solidFill>
                  <a:srgbClr val="FF0000"/>
                </a:solidFill>
              </a:rPr>
              <a:t>Delay</a:t>
            </a:r>
            <a:r>
              <a:rPr lang="es-AR" sz="2800" dirty="0">
                <a:solidFill>
                  <a:srgbClr val="FF0000"/>
                </a:solidFill>
              </a:rPr>
              <a:t> spread</a:t>
            </a:r>
          </a:p>
          <a:p>
            <a:r>
              <a:rPr lang="es-AR" sz="2800" dirty="0" err="1">
                <a:solidFill>
                  <a:srgbClr val="FF0000"/>
                </a:solidFill>
              </a:rPr>
              <a:t>Azimuth</a:t>
            </a:r>
            <a:r>
              <a:rPr lang="es-AR" sz="2800" dirty="0">
                <a:solidFill>
                  <a:srgbClr val="FF0000"/>
                </a:solidFill>
              </a:rPr>
              <a:t> of </a:t>
            </a:r>
            <a:r>
              <a:rPr lang="es-AR" sz="2800" dirty="0" err="1">
                <a:solidFill>
                  <a:srgbClr val="FF0000"/>
                </a:solidFill>
              </a:rPr>
              <a:t>departure</a:t>
            </a:r>
            <a:r>
              <a:rPr lang="es-AR" sz="2800" dirty="0">
                <a:solidFill>
                  <a:srgbClr val="FF0000"/>
                </a:solidFill>
              </a:rPr>
              <a:t> </a:t>
            </a:r>
            <a:r>
              <a:rPr lang="es-AR" sz="2800" dirty="0" err="1">
                <a:solidFill>
                  <a:srgbClr val="FF0000"/>
                </a:solidFill>
              </a:rPr>
              <a:t>angle</a:t>
            </a:r>
            <a:r>
              <a:rPr lang="es-AR" sz="2800" dirty="0">
                <a:solidFill>
                  <a:srgbClr val="FF0000"/>
                </a:solidFill>
              </a:rPr>
              <a:t> spread (ASD)</a:t>
            </a:r>
          </a:p>
          <a:p>
            <a:endParaRPr lang="es-AR" sz="2800" dirty="0">
              <a:solidFill>
                <a:srgbClr val="FF0000"/>
              </a:solidFill>
            </a:endParaRPr>
          </a:p>
          <a:p>
            <a:endParaRPr lang="es-AR" sz="2800" dirty="0">
              <a:solidFill>
                <a:srgbClr val="FF0000"/>
              </a:solidFill>
            </a:endParaRPr>
          </a:p>
          <a:p>
            <a:endParaRPr lang="es-AR" sz="2800" dirty="0">
              <a:solidFill>
                <a:srgbClr val="FF0000"/>
              </a:solidFill>
            </a:endParaRPr>
          </a:p>
          <a:p>
            <a:r>
              <a:rPr lang="es-AR" sz="2800" dirty="0">
                <a:solidFill>
                  <a:srgbClr val="FF0000"/>
                </a:solidFill>
              </a:rPr>
              <a:t>Numero de </a:t>
            </a:r>
            <a:r>
              <a:rPr lang="es-AR" sz="2800" dirty="0" err="1">
                <a:solidFill>
                  <a:srgbClr val="FF0000"/>
                </a:solidFill>
              </a:rPr>
              <a:t>clusters</a:t>
            </a:r>
            <a:endParaRPr lang="es-AR" sz="2800" dirty="0">
              <a:solidFill>
                <a:srgbClr val="FF0000"/>
              </a:solidFill>
            </a:endParaRPr>
          </a:p>
          <a:p>
            <a:endParaRPr lang="es-A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6DB23C-595B-4687-BDD7-6766388F035C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249" y="1585531"/>
            <a:ext cx="5366251" cy="6610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628" y="340837"/>
            <a:ext cx="1921331" cy="3039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2935352"/>
            <a:ext cx="5867101" cy="9290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080" y="5203287"/>
            <a:ext cx="6189076" cy="58066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355976" y="3937928"/>
            <a:ext cx="4572000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en-US" sz="1200" dirty="0"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base station per-path angle spread is defined as the root mean square (RMS) of angles with which a ray’s power is received or transmitted by the base station</a:t>
            </a:r>
            <a:endParaRPr lang="es-AR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7026813" y="4933341"/>
            <a:ext cx="1717137" cy="18158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AR" sz="1400" dirty="0" err="1"/>
              <a:t>Group</a:t>
            </a:r>
            <a:r>
              <a:rPr lang="es-AR" sz="1400" dirty="0"/>
              <a:t> of </a:t>
            </a:r>
            <a:r>
              <a:rPr lang="es-AR" sz="1400" dirty="0" err="1"/>
              <a:t>multipath</a:t>
            </a:r>
            <a:endParaRPr lang="es-AR" sz="1400" dirty="0"/>
          </a:p>
          <a:p>
            <a:r>
              <a:rPr lang="es-AR" sz="1400" dirty="0" err="1"/>
              <a:t>components</a:t>
            </a:r>
            <a:r>
              <a:rPr lang="es-AR" sz="1400" dirty="0"/>
              <a:t> </a:t>
            </a:r>
            <a:r>
              <a:rPr lang="es-AR" sz="1400" dirty="0" err="1"/>
              <a:t>within</a:t>
            </a:r>
            <a:endParaRPr lang="es-AR" sz="1400" dirty="0"/>
          </a:p>
          <a:p>
            <a:r>
              <a:rPr lang="es-AR" sz="1400" dirty="0"/>
              <a:t>a PDP </a:t>
            </a:r>
            <a:r>
              <a:rPr lang="es-AR" sz="1400" dirty="0" err="1"/>
              <a:t>traveling</a:t>
            </a:r>
            <a:endParaRPr lang="es-AR" sz="1400" dirty="0"/>
          </a:p>
          <a:p>
            <a:r>
              <a:rPr lang="es-AR" sz="1400" dirty="0" err="1"/>
              <a:t>closely</a:t>
            </a:r>
            <a:r>
              <a:rPr lang="es-AR" sz="1400" dirty="0"/>
              <a:t> in</a:t>
            </a:r>
          </a:p>
          <a:p>
            <a:r>
              <a:rPr lang="es-AR" sz="1400" dirty="0" err="1"/>
              <a:t>propagation</a:t>
            </a:r>
            <a:r>
              <a:rPr lang="es-AR" sz="1400" dirty="0"/>
              <a:t> time</a:t>
            </a:r>
          </a:p>
          <a:p>
            <a:r>
              <a:rPr lang="es-AR" sz="1400" dirty="0" err="1"/>
              <a:t>delay</a:t>
            </a:r>
            <a:r>
              <a:rPr lang="es-AR" sz="1400" dirty="0"/>
              <a:t> at a </a:t>
            </a:r>
            <a:r>
              <a:rPr lang="es-AR" sz="1400" dirty="0" err="1"/>
              <a:t>specified</a:t>
            </a:r>
            <a:endParaRPr lang="es-AR" sz="1400" dirty="0"/>
          </a:p>
          <a:p>
            <a:r>
              <a:rPr lang="es-AR" sz="1400" dirty="0" err="1"/>
              <a:t>lobe</a:t>
            </a:r>
            <a:r>
              <a:rPr lang="es-AR" sz="1400" dirty="0"/>
              <a:t> </a:t>
            </a:r>
            <a:r>
              <a:rPr lang="es-AR" sz="1400" dirty="0" err="1"/>
              <a:t>or</a:t>
            </a:r>
            <a:r>
              <a:rPr lang="es-AR" sz="1400" dirty="0"/>
              <a:t> </a:t>
            </a:r>
            <a:r>
              <a:rPr lang="es-AR" sz="1400" dirty="0" err="1"/>
              <a:t>direction</a:t>
            </a:r>
            <a:r>
              <a:rPr lang="es-AR" sz="1400" dirty="0"/>
              <a:t> in</a:t>
            </a:r>
          </a:p>
          <a:p>
            <a:r>
              <a:rPr lang="es-AR" sz="1400" dirty="0" err="1"/>
              <a:t>space</a:t>
            </a:r>
            <a:endParaRPr lang="es-AR" sz="1400" dirty="0"/>
          </a:p>
        </p:txBody>
      </p:sp>
    </p:spTree>
    <p:extLst>
      <p:ext uri="{BB962C8B-B14F-4D97-AF65-F5344CB8AC3E}">
        <p14:creationId xmlns:p14="http://schemas.microsoft.com/office/powerpoint/2010/main" val="12087202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9505" y="624110"/>
            <a:ext cx="2296391" cy="1280890"/>
          </a:xfrm>
        </p:spPr>
        <p:txBody>
          <a:bodyPr>
            <a:normAutofit fontScale="90000"/>
          </a:bodyPr>
          <a:lstStyle/>
          <a:p>
            <a:r>
              <a:rPr lang="es-AR" sz="3600" dirty="0"/>
              <a:t>Ondas</a:t>
            </a:r>
            <a:br>
              <a:rPr lang="es-AR" sz="3600" dirty="0"/>
            </a:br>
            <a:r>
              <a:rPr lang="es-AR" sz="3600" dirty="0"/>
              <a:t> </a:t>
            </a:r>
            <a:r>
              <a:rPr lang="es-AR" sz="2400" dirty="0">
                <a:latin typeface="Arial" panose="020B0604020202020204" pitchFamily="34" charset="0"/>
                <a:cs typeface="Arial" panose="020B0604020202020204" pitchFamily="34" charset="0"/>
              </a:rPr>
              <a:t>MILIMETRICAS</a:t>
            </a:r>
            <a:endParaRPr lang="es-AR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8758" y="1628800"/>
            <a:ext cx="7633742" cy="3593591"/>
          </a:xfrm>
        </p:spPr>
        <p:txBody>
          <a:bodyPr/>
          <a:lstStyle/>
          <a:p>
            <a:endParaRPr lang="es-A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6DB23C-595B-4687-BDD7-6766388F035C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855" y="35670"/>
            <a:ext cx="525191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0287" y="3240530"/>
            <a:ext cx="2980303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AR" dirty="0"/>
              <a:t>Parámetros para diferentes</a:t>
            </a:r>
          </a:p>
          <a:p>
            <a:r>
              <a:rPr lang="es-AR" dirty="0"/>
              <a:t> escenarios</a:t>
            </a:r>
          </a:p>
        </p:txBody>
      </p:sp>
    </p:spTree>
    <p:extLst>
      <p:ext uri="{BB962C8B-B14F-4D97-AF65-F5344CB8AC3E}">
        <p14:creationId xmlns:p14="http://schemas.microsoft.com/office/powerpoint/2010/main" val="7102030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4800" dirty="0"/>
              <a:t>ondas </a:t>
            </a:r>
            <a:r>
              <a:rPr lang="es-AR" sz="3600" dirty="0">
                <a:latin typeface="Arial" panose="020B0604020202020204" pitchFamily="34" charset="0"/>
                <a:cs typeface="Arial" panose="020B0604020202020204" pitchFamily="34" charset="0"/>
              </a:rPr>
              <a:t>MILIMETRICAS</a:t>
            </a:r>
            <a:endParaRPr lang="es-AR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8758" y="1628800"/>
            <a:ext cx="7633742" cy="359359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AR" sz="2600" dirty="0">
                <a:solidFill>
                  <a:srgbClr val="FF0000"/>
                </a:solidFill>
              </a:rPr>
              <a:t>Perdidas de penetración</a:t>
            </a:r>
          </a:p>
          <a:p>
            <a:pPr marL="0" indent="0">
              <a:buNone/>
            </a:pPr>
            <a:r>
              <a:rPr lang="en-US" dirty="0"/>
              <a:t>En Uma y </a:t>
            </a:r>
            <a:r>
              <a:rPr lang="en-US" dirty="0" err="1"/>
              <a:t>Umi</a:t>
            </a:r>
            <a:r>
              <a:rPr lang="en-US" dirty="0"/>
              <a:t> </a:t>
            </a:r>
            <a:r>
              <a:rPr lang="en-US" dirty="0" err="1"/>
              <a:t>escenarios</a:t>
            </a:r>
            <a:r>
              <a:rPr lang="en-US" dirty="0"/>
              <a:t>,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porción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moviles</a:t>
            </a:r>
            <a:r>
              <a:rPr lang="en-US" dirty="0"/>
              <a:t> se </a:t>
            </a:r>
            <a:r>
              <a:rPr lang="en-US" dirty="0" err="1"/>
              <a:t>ubicarán</a:t>
            </a:r>
            <a:r>
              <a:rPr lang="en-US" dirty="0"/>
              <a:t> en el </a:t>
            </a:r>
            <a:r>
              <a:rPr lang="en-US" dirty="0" err="1"/>
              <a:t>interior</a:t>
            </a:r>
            <a:r>
              <a:rPr lang="en-US" dirty="0" err="1">
                <a:sym typeface="Wingdings" panose="05000000000000000000" pitchFamily="2" charset="2"/>
              </a:rPr>
              <a:t>perdidas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por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penetración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pueden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ser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muy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significativas</a:t>
            </a:r>
            <a:r>
              <a:rPr lang="en-US" dirty="0">
                <a:sym typeface="Wingdings" panose="05000000000000000000" pitchFamily="2" charset="2"/>
              </a:rPr>
              <a:t> y </a:t>
            </a:r>
            <a:r>
              <a:rPr lang="en-US" dirty="0" err="1">
                <a:sym typeface="Wingdings" panose="05000000000000000000" pitchFamily="2" charset="2"/>
              </a:rPr>
              <a:t>afectar</a:t>
            </a:r>
            <a:r>
              <a:rPr lang="en-US" dirty="0">
                <a:sym typeface="Wingdings" panose="05000000000000000000" pitchFamily="2" charset="2"/>
              </a:rPr>
              <a:t> el </a:t>
            </a:r>
            <a:r>
              <a:rPr lang="en-US" dirty="0" err="1">
                <a:sym typeface="Wingdings" panose="05000000000000000000" pitchFamily="2" charset="2"/>
              </a:rPr>
              <a:t>calculo</a:t>
            </a:r>
            <a:r>
              <a:rPr lang="en-US" dirty="0">
                <a:sym typeface="Wingdings" panose="05000000000000000000" pitchFamily="2" charset="2"/>
              </a:rPr>
              <a:t> del enlace</a:t>
            </a:r>
            <a:endParaRPr lang="es-AR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6DB23C-595B-4687-BDD7-6766388F035C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628" y="340837"/>
            <a:ext cx="1921331" cy="3039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717" y="3438937"/>
            <a:ext cx="4042213" cy="30281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61660" y="5110094"/>
            <a:ext cx="2520280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measurements by Samsung and Nokia</a:t>
            </a:r>
            <a:endParaRPr lang="es-AR" dirty="0"/>
          </a:p>
        </p:txBody>
      </p:sp>
      <p:sp>
        <p:nvSpPr>
          <p:cNvPr id="10" name="Down Arrow 9"/>
          <p:cNvSpPr/>
          <p:nvPr/>
        </p:nvSpPr>
        <p:spPr>
          <a:xfrm rot="16759038" flipV="1">
            <a:off x="3229015" y="4011669"/>
            <a:ext cx="335078" cy="2378770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457603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4800" dirty="0"/>
              <a:t>ondas </a:t>
            </a:r>
            <a:r>
              <a:rPr lang="es-AR" sz="3600" dirty="0">
                <a:latin typeface="Arial" panose="020B0604020202020204" pitchFamily="34" charset="0"/>
                <a:cs typeface="Arial" panose="020B0604020202020204" pitchFamily="34" charset="0"/>
              </a:rPr>
              <a:t>MILIMETRICAS</a:t>
            </a:r>
            <a:endParaRPr lang="es-AR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8758" y="1628800"/>
            <a:ext cx="7633742" cy="3593591"/>
          </a:xfrm>
        </p:spPr>
        <p:txBody>
          <a:bodyPr/>
          <a:lstStyle/>
          <a:p>
            <a:r>
              <a:rPr lang="es-AR" sz="2400" dirty="0">
                <a:solidFill>
                  <a:srgbClr val="FF0000"/>
                </a:solidFill>
              </a:rPr>
              <a:t>Perdidas de penetración</a:t>
            </a:r>
          </a:p>
          <a:p>
            <a:endParaRPr lang="es-A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6DB23C-595B-4687-BDD7-6766388F035C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628" y="340837"/>
            <a:ext cx="1921331" cy="3039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425406"/>
            <a:ext cx="4365435" cy="34810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499" y="2618142"/>
            <a:ext cx="4770441" cy="31439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07704" y="6021733"/>
            <a:ext cx="505267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AR" dirty="0"/>
              <a:t>I20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17452" y="5980621"/>
            <a:ext cx="415498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AR" dirty="0"/>
              <a:t>I2I</a:t>
            </a:r>
          </a:p>
        </p:txBody>
      </p:sp>
    </p:spTree>
    <p:extLst>
      <p:ext uri="{BB962C8B-B14F-4D97-AF65-F5344CB8AC3E}">
        <p14:creationId xmlns:p14="http://schemas.microsoft.com/office/powerpoint/2010/main" val="40921917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46227"/>
            <a:ext cx="6589199" cy="1280890"/>
          </a:xfrm>
        </p:spPr>
        <p:txBody>
          <a:bodyPr>
            <a:normAutofit/>
          </a:bodyPr>
          <a:lstStyle/>
          <a:p>
            <a:r>
              <a:rPr lang="es-AR" sz="4800" dirty="0"/>
              <a:t>ondas </a:t>
            </a:r>
            <a:r>
              <a:rPr lang="es-AR" sz="3600" dirty="0">
                <a:latin typeface="Arial" panose="020B0604020202020204" pitchFamily="34" charset="0"/>
                <a:cs typeface="Arial" panose="020B0604020202020204" pitchFamily="34" charset="0"/>
              </a:rPr>
              <a:t>MILIMETRICAS</a:t>
            </a:r>
            <a:endParaRPr lang="es-AR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8758" y="1628800"/>
            <a:ext cx="7633742" cy="3593591"/>
          </a:xfrm>
        </p:spPr>
        <p:txBody>
          <a:bodyPr/>
          <a:lstStyle/>
          <a:p>
            <a:endParaRPr lang="es-A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6DB23C-595B-4687-BDD7-6766388F035C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628" y="340837"/>
            <a:ext cx="1921331" cy="3039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8224" y="5313696"/>
            <a:ext cx="8314810" cy="147732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Existe</a:t>
            </a:r>
            <a:r>
              <a:rPr lang="en-US" dirty="0"/>
              <a:t> el </a:t>
            </a:r>
            <a:r>
              <a:rPr lang="en-US" dirty="0" err="1"/>
              <a:t>mito</a:t>
            </a:r>
            <a:r>
              <a:rPr lang="en-US" dirty="0"/>
              <a:t> que la </a:t>
            </a:r>
            <a:r>
              <a:rPr lang="en-US" dirty="0" err="1"/>
              <a:t>lluvia</a:t>
            </a:r>
            <a:r>
              <a:rPr lang="en-US" dirty="0"/>
              <a:t> </a:t>
            </a:r>
            <a:r>
              <a:rPr lang="en-US" dirty="0" err="1"/>
              <a:t>hace</a:t>
            </a:r>
            <a:r>
              <a:rPr lang="en-US" dirty="0"/>
              <a:t> la </a:t>
            </a:r>
            <a:r>
              <a:rPr lang="en-US" dirty="0" err="1"/>
              <a:t>transmisión</a:t>
            </a:r>
            <a:r>
              <a:rPr lang="en-US" dirty="0"/>
              <a:t> en la </a:t>
            </a:r>
            <a:r>
              <a:rPr lang="en-US" dirty="0" err="1"/>
              <a:t>banda</a:t>
            </a:r>
            <a:r>
              <a:rPr lang="en-US" dirty="0"/>
              <a:t> </a:t>
            </a:r>
            <a:r>
              <a:rPr lang="en-US" dirty="0" err="1"/>
              <a:t>milimetrica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/>
              <a:t> complicada</a:t>
            </a:r>
            <a:r>
              <a:rPr lang="en-US" dirty="0"/>
              <a:t> </a:t>
            </a:r>
            <a:r>
              <a:rPr lang="en-US" dirty="0" err="1"/>
              <a:t>debido</a:t>
            </a:r>
            <a:r>
              <a:rPr lang="en-US" dirty="0"/>
              <a:t> a la gran </a:t>
            </a:r>
            <a:r>
              <a:rPr lang="en-US" dirty="0" err="1"/>
              <a:t>atenuación</a:t>
            </a:r>
            <a:r>
              <a:rPr lang="en-US" dirty="0"/>
              <a:t> </a:t>
            </a:r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si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consideramos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celdas</a:t>
            </a:r>
            <a:r>
              <a:rPr lang="en-US" dirty="0">
                <a:sym typeface="Wingdings" panose="05000000000000000000" pitchFamily="2" charset="2"/>
              </a:rPr>
              <a:t> de 200 metros (zonas </a:t>
            </a:r>
            <a:r>
              <a:rPr lang="en-US" dirty="0" err="1">
                <a:sym typeface="Wingdings" panose="05000000000000000000" pitchFamily="2" charset="2"/>
              </a:rPr>
              <a:t>urbanas</a:t>
            </a:r>
            <a:r>
              <a:rPr lang="en-US" dirty="0">
                <a:sym typeface="Wingdings" panose="05000000000000000000" pitchFamily="2" charset="2"/>
              </a:rPr>
              <a:t>) el </a:t>
            </a:r>
            <a:r>
              <a:rPr lang="en-US" dirty="0" err="1">
                <a:sym typeface="Wingdings" panose="05000000000000000000" pitchFamily="2" charset="2"/>
              </a:rPr>
              <a:t>efecto</a:t>
            </a:r>
            <a:r>
              <a:rPr lang="en-US" dirty="0">
                <a:sym typeface="Wingdings" panose="05000000000000000000" pitchFamily="2" charset="2"/>
              </a:rPr>
              <a:t> no </a:t>
            </a:r>
            <a:r>
              <a:rPr lang="en-US" dirty="0" err="1">
                <a:sym typeface="Wingdings" panose="05000000000000000000" pitchFamily="2" charset="2"/>
              </a:rPr>
              <a:t>es</a:t>
            </a:r>
            <a:r>
              <a:rPr lang="en-US" dirty="0">
                <a:sym typeface="Wingdings" panose="05000000000000000000" pitchFamily="2" charset="2"/>
              </a:rPr>
              <a:t> tan </a:t>
            </a:r>
            <a:r>
              <a:rPr lang="en-US" dirty="0" err="1">
                <a:sym typeface="Wingdings" panose="05000000000000000000" pitchFamily="2" charset="2"/>
              </a:rPr>
              <a:t>significativo</a:t>
            </a:r>
            <a:endParaRPr lang="en-US" dirty="0"/>
          </a:p>
          <a:p>
            <a:r>
              <a:rPr lang="es-AR" dirty="0"/>
              <a:t>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125" y="1048159"/>
            <a:ext cx="4517008" cy="424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808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758" y="116632"/>
            <a:ext cx="7633742" cy="1492132"/>
          </a:xfrm>
        </p:spPr>
        <p:txBody>
          <a:bodyPr>
            <a:normAutofit/>
          </a:bodyPr>
          <a:lstStyle/>
          <a:p>
            <a:r>
              <a:rPr lang="es-AR" sz="4800" dirty="0"/>
              <a:t>ondas </a:t>
            </a:r>
            <a:r>
              <a:rPr lang="es-AR" sz="3600" dirty="0">
                <a:latin typeface="Arial" panose="020B0604020202020204" pitchFamily="34" charset="0"/>
                <a:cs typeface="Arial" panose="020B0604020202020204" pitchFamily="34" charset="0"/>
              </a:rPr>
              <a:t>MILIMETRICAS en 5g:</a:t>
            </a:r>
            <a:endParaRPr lang="es-AR" sz="3200" dirty="0"/>
          </a:p>
        </p:txBody>
      </p:sp>
      <p:pic>
        <p:nvPicPr>
          <p:cNvPr id="7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90" y="1484759"/>
            <a:ext cx="8369820" cy="489656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6DB23C-595B-4687-BDD7-6766388F035C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628" y="340837"/>
            <a:ext cx="1921331" cy="3039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4899" y="653762"/>
            <a:ext cx="905658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EL DESAFIO ES IMPORTANTE</a:t>
            </a:r>
          </a:p>
        </p:txBody>
      </p:sp>
    </p:spTree>
    <p:extLst>
      <p:ext uri="{BB962C8B-B14F-4D97-AF65-F5344CB8AC3E}">
        <p14:creationId xmlns:p14="http://schemas.microsoft.com/office/powerpoint/2010/main" val="12735951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sz="4800" dirty="0"/>
              <a:t/>
            </a:r>
            <a:br>
              <a:rPr lang="es-AR" sz="4800" dirty="0"/>
            </a:br>
            <a:r>
              <a:rPr lang="es-AR" sz="3600" dirty="0"/>
              <a:t>ondas </a:t>
            </a:r>
            <a:r>
              <a:rPr lang="es-AR" sz="2000" dirty="0">
                <a:latin typeface="Arial" panose="020B0604020202020204" pitchFamily="34" charset="0"/>
                <a:cs typeface="Arial" panose="020B0604020202020204" pitchFamily="34" charset="0"/>
              </a:rPr>
              <a:t>MILIMETRICAS</a:t>
            </a:r>
            <a:endParaRPr lang="es-AR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6DB23C-595B-4687-BDD7-6766388F035C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8" y="134981"/>
            <a:ext cx="4364550" cy="66017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365437"/>
            <a:ext cx="4176464" cy="34737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1223" y="1605250"/>
            <a:ext cx="327525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AR" dirty="0"/>
              <a:t>Campaña de medición 28GHz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45776"/>
            <a:ext cx="2971837" cy="97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048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sz="4800" dirty="0"/>
              <a:t/>
            </a:r>
            <a:br>
              <a:rPr lang="es-AR" sz="4800" dirty="0"/>
            </a:br>
            <a:r>
              <a:rPr lang="es-AR" sz="3600" dirty="0"/>
              <a:t>ondas </a:t>
            </a:r>
            <a:r>
              <a:rPr lang="es-AR" sz="2000" dirty="0">
                <a:latin typeface="Arial" panose="020B0604020202020204" pitchFamily="34" charset="0"/>
                <a:cs typeface="Arial" panose="020B0604020202020204" pitchFamily="34" charset="0"/>
              </a:rPr>
              <a:t>MILIMETRICAS</a:t>
            </a:r>
            <a:endParaRPr lang="es-AR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6DB23C-595B-4687-BDD7-6766388F035C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1339272"/>
            <a:ext cx="4686525" cy="24834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203" y="4082797"/>
            <a:ext cx="4722300" cy="244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556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/>
              <a:t>Ejemplo</a:t>
            </a:r>
            <a:r>
              <a:rPr lang="en-US" dirty="0"/>
              <a:t> 2</a:t>
            </a: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>
          <a:xfrm>
            <a:off x="884874" y="1463849"/>
            <a:ext cx="7633742" cy="3593591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sz="2600" b="1" dirty="0" err="1"/>
              <a:t>Espacio</a:t>
            </a:r>
            <a:r>
              <a:rPr lang="en-US" sz="2600" b="1" dirty="0"/>
              <a:t> </a:t>
            </a:r>
            <a:r>
              <a:rPr lang="en-US" sz="2600" b="1" dirty="0" err="1"/>
              <a:t>libre</a:t>
            </a:r>
            <a:r>
              <a:rPr lang="en-US" sz="2600" b="1" dirty="0"/>
              <a:t>, con </a:t>
            </a:r>
            <a:r>
              <a:rPr lang="en-US" sz="2600" b="1" dirty="0" err="1"/>
              <a:t>antenas</a:t>
            </a:r>
            <a:r>
              <a:rPr lang="en-US" sz="2600" b="1" dirty="0"/>
              <a:t> </a:t>
            </a:r>
            <a:r>
              <a:rPr lang="en-US" sz="2600" b="1" dirty="0" err="1"/>
              <a:t>moviles</a:t>
            </a:r>
            <a:endParaRPr lang="en-US" sz="2600" b="1" dirty="0"/>
          </a:p>
          <a:p>
            <a:pPr lvl="1" eaLnBrk="1" hangingPunct="1"/>
            <a:r>
              <a:rPr lang="en-US" sz="2400" dirty="0" err="1"/>
              <a:t>Una</a:t>
            </a:r>
            <a:r>
              <a:rPr lang="en-US" sz="2400" dirty="0"/>
              <a:t> </a:t>
            </a:r>
            <a:r>
              <a:rPr lang="en-US" sz="2400" dirty="0" err="1"/>
              <a:t>antena</a:t>
            </a:r>
            <a:r>
              <a:rPr lang="en-US" sz="2400" dirty="0"/>
              <a:t> </a:t>
            </a:r>
            <a:r>
              <a:rPr lang="en-US" sz="2400" dirty="0" err="1"/>
              <a:t>fija</a:t>
            </a:r>
            <a:r>
              <a:rPr lang="en-US" sz="2400" dirty="0"/>
              <a:t> y un </a:t>
            </a:r>
            <a:r>
              <a:rPr lang="en-US" sz="2400" dirty="0" err="1"/>
              <a:t>movil</a:t>
            </a:r>
            <a:r>
              <a:rPr lang="en-US" sz="2400" dirty="0"/>
              <a:t> </a:t>
            </a:r>
            <a:r>
              <a:rPr lang="en-US" sz="2400" dirty="0" err="1"/>
              <a:t>desplazandose</a:t>
            </a:r>
            <a:r>
              <a:rPr lang="en-US" sz="2400" dirty="0"/>
              <a:t> a </a:t>
            </a:r>
            <a:r>
              <a:rPr lang="en-US" sz="2400" dirty="0" err="1"/>
              <a:t>una</a:t>
            </a:r>
            <a:r>
              <a:rPr lang="en-US" sz="2400" dirty="0"/>
              <a:t> </a:t>
            </a:r>
            <a:r>
              <a:rPr lang="en-US" sz="2400" dirty="0" err="1"/>
              <a:t>velocidad</a:t>
            </a:r>
            <a:r>
              <a:rPr lang="en-US" sz="2400" dirty="0"/>
              <a:t> v</a:t>
            </a:r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 smtClean="0"/>
          </a:p>
          <a:p>
            <a:pPr lvl="1" eaLnBrk="1" hangingPunct="1"/>
            <a:r>
              <a:rPr lang="en-US" sz="2400" dirty="0" err="1" smtClean="0"/>
              <a:t>Efecto</a:t>
            </a:r>
            <a:r>
              <a:rPr lang="en-US" sz="2400" dirty="0" smtClean="0"/>
              <a:t> </a:t>
            </a:r>
            <a:r>
              <a:rPr lang="en-US" sz="2400" dirty="0"/>
              <a:t>Doppler: </a:t>
            </a:r>
            <a:r>
              <a:rPr lang="en-US" sz="2400" dirty="0" err="1"/>
              <a:t>debido</a:t>
            </a:r>
            <a:r>
              <a:rPr lang="en-US" sz="2400" dirty="0"/>
              <a:t> al </a:t>
            </a:r>
            <a:r>
              <a:rPr lang="en-US" sz="2400" dirty="0" err="1"/>
              <a:t>desplazamiento</a:t>
            </a:r>
            <a:r>
              <a:rPr lang="en-US" sz="2400" dirty="0"/>
              <a:t> del </a:t>
            </a:r>
            <a:r>
              <a:rPr lang="en-US" sz="2400" dirty="0" err="1"/>
              <a:t>movil</a:t>
            </a:r>
            <a:r>
              <a:rPr lang="en-US" sz="2400" dirty="0" err="1">
                <a:sym typeface="Wingdings" pitchFamily="2" charset="2"/>
              </a:rPr>
              <a:t></a:t>
            </a:r>
            <a:r>
              <a:rPr lang="en-US" sz="2400" dirty="0" err="1"/>
              <a:t>la</a:t>
            </a:r>
            <a:r>
              <a:rPr lang="en-US" sz="2400" dirty="0"/>
              <a:t> </a:t>
            </a:r>
            <a:r>
              <a:rPr lang="en-US" sz="2400" dirty="0" err="1"/>
              <a:t>onda</a:t>
            </a:r>
            <a:r>
              <a:rPr lang="en-US" sz="2400" dirty="0"/>
              <a:t> de </a:t>
            </a:r>
            <a:r>
              <a:rPr lang="en-US" sz="2400" dirty="0" err="1"/>
              <a:t>frecuencia</a:t>
            </a:r>
            <a:r>
              <a:rPr lang="en-US" sz="2400" dirty="0"/>
              <a:t> </a:t>
            </a:r>
            <a:r>
              <a:rPr lang="en-US" sz="2400" i="1" dirty="0"/>
              <a:t>f </a:t>
            </a:r>
            <a:r>
              <a:rPr lang="en-US" sz="2400" dirty="0"/>
              <a:t>ha </a:t>
            </a:r>
            <a:r>
              <a:rPr lang="en-US" sz="2400" dirty="0" err="1"/>
              <a:t>sido</a:t>
            </a:r>
            <a:r>
              <a:rPr lang="en-US" sz="2400" dirty="0"/>
              <a:t> </a:t>
            </a:r>
            <a:r>
              <a:rPr lang="en-US" sz="2400" dirty="0" err="1"/>
              <a:t>convertida</a:t>
            </a:r>
            <a:r>
              <a:rPr lang="en-US" sz="2400" dirty="0"/>
              <a:t> a </a:t>
            </a:r>
            <a:r>
              <a:rPr lang="en-US" sz="2400" dirty="0" err="1"/>
              <a:t>una</a:t>
            </a:r>
            <a:r>
              <a:rPr lang="en-US" sz="2400" dirty="0"/>
              <a:t> </a:t>
            </a:r>
            <a:r>
              <a:rPr lang="en-US" sz="2400" dirty="0" err="1"/>
              <a:t>onda</a:t>
            </a:r>
            <a:r>
              <a:rPr lang="en-US" sz="2400" dirty="0"/>
              <a:t> </a:t>
            </a:r>
            <a:r>
              <a:rPr lang="en-US" sz="2400" dirty="0" err="1"/>
              <a:t>senoidal</a:t>
            </a:r>
            <a:r>
              <a:rPr lang="en-US" sz="2400" dirty="0"/>
              <a:t> de </a:t>
            </a:r>
            <a:r>
              <a:rPr lang="en-US" sz="2400" dirty="0" err="1"/>
              <a:t>frecuencia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6DB23C-595B-4687-BDD7-6766388F035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2253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69988" y="2983045"/>
            <a:ext cx="7364412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3359" y="5822391"/>
            <a:ext cx="777875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ight Arrow 6"/>
          <p:cNvSpPr/>
          <p:nvPr/>
        </p:nvSpPr>
        <p:spPr>
          <a:xfrm>
            <a:off x="4191665" y="5917155"/>
            <a:ext cx="1008063" cy="50482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96" y="5897179"/>
            <a:ext cx="1768964" cy="4875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040" y="2443361"/>
            <a:ext cx="3990975" cy="409575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 rot="5400000">
            <a:off x="6753888" y="2298520"/>
            <a:ext cx="374845" cy="1454067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Rectangle 8"/>
          <p:cNvSpPr/>
          <p:nvPr/>
        </p:nvSpPr>
        <p:spPr>
          <a:xfrm>
            <a:off x="6660232" y="476672"/>
            <a:ext cx="122413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Oval 9"/>
          <p:cNvSpPr/>
          <p:nvPr/>
        </p:nvSpPr>
        <p:spPr>
          <a:xfrm>
            <a:off x="6876256" y="980728"/>
            <a:ext cx="144016" cy="1721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Oval 14"/>
          <p:cNvSpPr/>
          <p:nvPr/>
        </p:nvSpPr>
        <p:spPr>
          <a:xfrm>
            <a:off x="7524328" y="980728"/>
            <a:ext cx="144016" cy="1721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" name="Isosceles Triangle 10"/>
          <p:cNvSpPr/>
          <p:nvPr/>
        </p:nvSpPr>
        <p:spPr>
          <a:xfrm rot="10800000">
            <a:off x="7031304" y="44624"/>
            <a:ext cx="493024" cy="31470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13" name="Straight Connector 12"/>
          <p:cNvCxnSpPr>
            <a:stCxn id="11" idx="0"/>
            <a:endCxn id="9" idx="0"/>
          </p:cNvCxnSpPr>
          <p:nvPr/>
        </p:nvCxnSpPr>
        <p:spPr>
          <a:xfrm flipH="1">
            <a:off x="7272300" y="359332"/>
            <a:ext cx="5516" cy="117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Isosceles Triangle 21"/>
          <p:cNvSpPr/>
          <p:nvPr/>
        </p:nvSpPr>
        <p:spPr>
          <a:xfrm rot="10800000">
            <a:off x="5159096" y="44625"/>
            <a:ext cx="493024" cy="31470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Rectangle 13"/>
          <p:cNvSpPr/>
          <p:nvPr/>
        </p:nvSpPr>
        <p:spPr>
          <a:xfrm>
            <a:off x="5199728" y="624110"/>
            <a:ext cx="452392" cy="3566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19" name="Straight Connector 18"/>
          <p:cNvCxnSpPr>
            <a:stCxn id="22" idx="0"/>
            <a:endCxn id="14" idx="0"/>
          </p:cNvCxnSpPr>
          <p:nvPr/>
        </p:nvCxnSpPr>
        <p:spPr>
          <a:xfrm>
            <a:off x="5405608" y="359333"/>
            <a:ext cx="20316" cy="264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644008" y="44624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TX</a:t>
            </a:r>
            <a:endParaRPr lang="es-AR" dirty="0"/>
          </a:p>
        </p:txBody>
      </p:sp>
      <p:sp>
        <p:nvSpPr>
          <p:cNvPr id="27" name="TextBox 26"/>
          <p:cNvSpPr txBox="1"/>
          <p:nvPr/>
        </p:nvSpPr>
        <p:spPr>
          <a:xfrm>
            <a:off x="7604870" y="44624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R</a:t>
            </a:r>
            <a:r>
              <a:rPr lang="es-AR" dirty="0" smtClean="0"/>
              <a:t>X</a:t>
            </a:r>
            <a:endParaRPr lang="es-AR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5436096" y="1245505"/>
            <a:ext cx="176896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214277" y="1152908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r</a:t>
            </a:r>
            <a:r>
              <a:rPr lang="es-AR" baseline="-25000" dirty="0" smtClean="0"/>
              <a:t>o</a:t>
            </a:r>
            <a:endParaRPr lang="es-AR" baseline="-25000" dirty="0"/>
          </a:p>
        </p:txBody>
      </p:sp>
      <p:sp>
        <p:nvSpPr>
          <p:cNvPr id="26" name="Right Arrow 25"/>
          <p:cNvSpPr/>
          <p:nvPr/>
        </p:nvSpPr>
        <p:spPr>
          <a:xfrm>
            <a:off x="8070062" y="698898"/>
            <a:ext cx="318362" cy="281830"/>
          </a:xfrm>
          <a:prstGeom prst="rightArrow">
            <a:avLst>
              <a:gd name="adj1" fmla="val 50000"/>
              <a:gd name="adj2" fmla="val 17175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V¿</a:t>
            </a:r>
            <a:endParaRPr lang="es-AR" dirty="0"/>
          </a:p>
        </p:txBody>
      </p:sp>
      <p:sp>
        <p:nvSpPr>
          <p:cNvPr id="29" name="TextBox 28"/>
          <p:cNvSpPr txBox="1"/>
          <p:nvPr/>
        </p:nvSpPr>
        <p:spPr>
          <a:xfrm>
            <a:off x="8100392" y="98072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v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sz="4800" dirty="0"/>
              <a:t/>
            </a:r>
            <a:br>
              <a:rPr lang="es-AR" sz="4800" dirty="0"/>
            </a:br>
            <a:r>
              <a:rPr lang="es-AR" sz="3600" dirty="0"/>
              <a:t>ondas </a:t>
            </a:r>
            <a:r>
              <a:rPr lang="es-AR" sz="2000" dirty="0">
                <a:latin typeface="Arial" panose="020B0604020202020204" pitchFamily="34" charset="0"/>
                <a:cs typeface="Arial" panose="020B0604020202020204" pitchFamily="34" charset="0"/>
              </a:rPr>
              <a:t>MILIMETRICAS</a:t>
            </a:r>
            <a:endParaRPr lang="es-AR" sz="2800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223" y="1628800"/>
            <a:ext cx="3860120" cy="35941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6DB23C-595B-4687-BDD7-6766388F035C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83568" y="197719"/>
            <a:ext cx="327525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AR" dirty="0"/>
              <a:t>Campaña de medición 28GHz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384" y="-61138"/>
            <a:ext cx="4507650" cy="3939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8682" y="3866860"/>
            <a:ext cx="3035055" cy="296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93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CANALES INALAMBRICOS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El conocimiento del canal es clave para el desarrollo del sistema de comunicaciones</a:t>
            </a:r>
          </a:p>
          <a:p>
            <a:r>
              <a:rPr lang="es-AR" dirty="0"/>
              <a:t>Niveles de potencia de transmisión, frecuencia de operación, forma de onda, tipo de modulación, tasas de transmisión, son todas variables a seleccionar en función del canal.</a:t>
            </a:r>
          </a:p>
          <a:p>
            <a:r>
              <a:rPr lang="es-AR" dirty="0"/>
              <a:t>Los efectos del canal, tales como selectividad en frecuencia, selectividad en tiempo, distorsión, deben ser compensados para lograr desempeños elevados.</a:t>
            </a:r>
          </a:p>
          <a:p>
            <a:r>
              <a:rPr lang="es-AR" dirty="0"/>
              <a:t>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6DB23C-595B-4687-BDD7-6766388F035C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91508"/>
      </p:ext>
    </p:extLst>
  </p:cSld>
  <p:clrMapOvr>
    <a:masterClrMapping/>
  </p:clrMapOvr>
</p:sld>
</file>

<file path=ppt/theme/theme1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1CACE3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5303</TotalTime>
  <Words>2836</Words>
  <Application>Microsoft Office PowerPoint</Application>
  <PresentationFormat>On-screen Show (4:3)</PresentationFormat>
  <Paragraphs>581</Paragraphs>
  <Slides>91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106" baseType="lpstr">
      <vt:lpstr>&amp;quot</vt:lpstr>
      <vt:lpstr>Arial</vt:lpstr>
      <vt:lpstr>Baskerville Old Face</vt:lpstr>
      <vt:lpstr>Calibri</vt:lpstr>
      <vt:lpstr>Century Gothic</vt:lpstr>
      <vt:lpstr>Gill Sans MT</vt:lpstr>
      <vt:lpstr>Segoe Print</vt:lpstr>
      <vt:lpstr>Times</vt:lpstr>
      <vt:lpstr>Times New Roman</vt:lpstr>
      <vt:lpstr>TimesNewRoman</vt:lpstr>
      <vt:lpstr>Verdana</vt:lpstr>
      <vt:lpstr>Wingdings</vt:lpstr>
      <vt:lpstr>Wingdings 2</vt:lpstr>
      <vt:lpstr>Wingdings 3</vt:lpstr>
      <vt:lpstr>Espiral</vt:lpstr>
      <vt:lpstr>Unidad 2: Canales inalàmbricos</vt:lpstr>
      <vt:lpstr>El canal inalámbrico</vt:lpstr>
      <vt:lpstr>Mecanismos de propagación</vt:lpstr>
      <vt:lpstr>Propagación</vt:lpstr>
      <vt:lpstr>Propagación </vt:lpstr>
      <vt:lpstr>Propagación</vt:lpstr>
      <vt:lpstr>Un escenario típico</vt:lpstr>
      <vt:lpstr>Ejemplo 1</vt:lpstr>
      <vt:lpstr>Ejemplo 2</vt:lpstr>
      <vt:lpstr>EFECTO DOPPLER</vt:lpstr>
      <vt:lpstr>Ejemplo 3</vt:lpstr>
      <vt:lpstr>Ejemplo 3</vt:lpstr>
      <vt:lpstr>Ejemplo 3</vt:lpstr>
      <vt:lpstr>Ejemplo 3</vt:lpstr>
      <vt:lpstr>Ejemplo 4</vt:lpstr>
      <vt:lpstr>Ejemplo 4</vt:lpstr>
      <vt:lpstr>Ejemplo 4</vt:lpstr>
      <vt:lpstr>Ejemplo 4</vt:lpstr>
      <vt:lpstr>EFECTO DOPPLER vs EFECTO 1/r</vt:lpstr>
      <vt:lpstr>Ejemplo 5</vt:lpstr>
      <vt:lpstr>Ejemplo 5</vt:lpstr>
      <vt:lpstr>Modelo entrada/salida canal inalámbrico</vt:lpstr>
      <vt:lpstr>Modelo entrada/salida canal inalámbrico</vt:lpstr>
      <vt:lpstr>Modelo equivalente banda-base</vt:lpstr>
      <vt:lpstr>Modelo equivalente banda-base</vt:lpstr>
      <vt:lpstr>Modelo banda-base discreto</vt:lpstr>
      <vt:lpstr>Modelo banda-base discreto</vt:lpstr>
      <vt:lpstr>Modelo banda -base discreto</vt:lpstr>
      <vt:lpstr>Parámetros importantes</vt:lpstr>
      <vt:lpstr>Parámetros importantes</vt:lpstr>
      <vt:lpstr>Parámetros importantes</vt:lpstr>
      <vt:lpstr>Clasificación</vt:lpstr>
      <vt:lpstr>Selectividad en frecuencia</vt:lpstr>
      <vt:lpstr>Algunos valores</vt:lpstr>
      <vt:lpstr>Modelos de canal</vt:lpstr>
      <vt:lpstr>Modelos estadísticos</vt:lpstr>
      <vt:lpstr>Modelos estadísticos</vt:lpstr>
      <vt:lpstr>Modelos estadísticos</vt:lpstr>
      <vt:lpstr>Modelos estadísticos-Rayleigh</vt:lpstr>
      <vt:lpstr>Modelos estadísticos-Rayleigh</vt:lpstr>
      <vt:lpstr>Modelos estadisticos-Rayleigh</vt:lpstr>
      <vt:lpstr>Modelos estadísticos-Rayleigh</vt:lpstr>
      <vt:lpstr>Modelos estadísticos-Rayleigh</vt:lpstr>
      <vt:lpstr>Modelos estadísticos-Rayleigh</vt:lpstr>
      <vt:lpstr>Modelos estadísticos-RICE</vt:lpstr>
      <vt:lpstr>Canal RICE</vt:lpstr>
      <vt:lpstr>Espectro de Doppler</vt:lpstr>
      <vt:lpstr>Espectro de Doppler</vt:lpstr>
      <vt:lpstr>Espectro de Doppler</vt:lpstr>
      <vt:lpstr>Clasificación</vt:lpstr>
      <vt:lpstr>Canal no-selectivo en frecuencia con desvanecimiento lento</vt:lpstr>
      <vt:lpstr>Canal selectivo en frecuencia</vt:lpstr>
      <vt:lpstr>CANAL SELECTIVO EN FRECUENCIA</vt:lpstr>
      <vt:lpstr>Canal selectivo en frecuencia</vt:lpstr>
      <vt:lpstr>Modelos de canales</vt:lpstr>
      <vt:lpstr>Modelo Tapped delay </vt:lpstr>
      <vt:lpstr>Modelo Tapped delay</vt:lpstr>
      <vt:lpstr>Modelo tap delay</vt:lpstr>
      <vt:lpstr>Canales estandarizados</vt:lpstr>
      <vt:lpstr>Canales COST</vt:lpstr>
      <vt:lpstr>Canales COST</vt:lpstr>
      <vt:lpstr>Canales COST</vt:lpstr>
      <vt:lpstr>Canales COST</vt:lpstr>
      <vt:lpstr>Canales COST</vt:lpstr>
      <vt:lpstr>Canales ITU</vt:lpstr>
      <vt:lpstr>Canales LTE</vt:lpstr>
      <vt:lpstr>Canales WIMAX </vt:lpstr>
      <vt:lpstr>Líneas cableadas</vt:lpstr>
      <vt:lpstr>Líneas cableadas</vt:lpstr>
      <vt:lpstr>Power line communication </vt:lpstr>
      <vt:lpstr>PLC (valores experimentales)</vt:lpstr>
      <vt:lpstr>PLC (valores experimentales)</vt:lpstr>
      <vt:lpstr>PLC (valores experimentales)</vt:lpstr>
      <vt:lpstr>PLC (valores experimentales)</vt:lpstr>
      <vt:lpstr>PLC</vt:lpstr>
      <vt:lpstr>NUEVOS MODELOS DE CANAL</vt:lpstr>
      <vt:lpstr>Canales ondas MILIMETRICAS</vt:lpstr>
      <vt:lpstr>Ondas MILIMETRICAS</vt:lpstr>
      <vt:lpstr>ondas MILIMETRICAS</vt:lpstr>
      <vt:lpstr>ondas MILIMETRICAS</vt:lpstr>
      <vt:lpstr>ondas MILIMETRICAS</vt:lpstr>
      <vt:lpstr>ondas MILIMETRICAS</vt:lpstr>
      <vt:lpstr>Ondas  MILIMETRICAS</vt:lpstr>
      <vt:lpstr>ondas MILIMETRICAS</vt:lpstr>
      <vt:lpstr>ondas MILIMETRICAS</vt:lpstr>
      <vt:lpstr>ondas MILIMETRICAS</vt:lpstr>
      <vt:lpstr>ondas MILIMETRICAS en 5g:</vt:lpstr>
      <vt:lpstr> ondas MILIMETRICAS</vt:lpstr>
      <vt:lpstr> ondas MILIMETRICAS</vt:lpstr>
      <vt:lpstr> ondas MILIMETRICAS</vt:lpstr>
      <vt:lpstr>CANALES INALAMBRICOS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Unidad 2: Canales inalàmbricos</dc:title>
  <dc:creator>Fernando</dc:creator>
  <cp:lastModifiedBy>Windows User</cp:lastModifiedBy>
  <cp:revision>98</cp:revision>
  <dcterms:created xsi:type="dcterms:W3CDTF">2012-09-30T17:33:07Z</dcterms:created>
  <dcterms:modified xsi:type="dcterms:W3CDTF">2022-06-01T00:32:53Z</dcterms:modified>
</cp:coreProperties>
</file>